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FC1_1AF7A78F.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9" r:id="rId1"/>
    <p:sldMasterId id="2147483759" r:id="rId2"/>
  </p:sldMasterIdLst>
  <p:notesMasterIdLst>
    <p:notesMasterId r:id="rId46"/>
  </p:notesMasterIdLst>
  <p:handoutMasterIdLst>
    <p:handoutMasterId r:id="rId47"/>
  </p:handoutMasterIdLst>
  <p:sldIdLst>
    <p:sldId id="275" r:id="rId3"/>
    <p:sldId id="322" r:id="rId4"/>
    <p:sldId id="356" r:id="rId5"/>
    <p:sldId id="306" r:id="rId6"/>
    <p:sldId id="307" r:id="rId7"/>
    <p:sldId id="308" r:id="rId8"/>
    <p:sldId id="309" r:id="rId9"/>
    <p:sldId id="310" r:id="rId10"/>
    <p:sldId id="311" r:id="rId11"/>
    <p:sldId id="360" r:id="rId12"/>
    <p:sldId id="277" r:id="rId13"/>
    <p:sldId id="278" r:id="rId14"/>
    <p:sldId id="301" r:id="rId15"/>
    <p:sldId id="314" r:id="rId16"/>
    <p:sldId id="288" r:id="rId17"/>
    <p:sldId id="350" r:id="rId18"/>
    <p:sldId id="320" r:id="rId19"/>
    <p:sldId id="354" r:id="rId20"/>
    <p:sldId id="318" r:id="rId21"/>
    <p:sldId id="315" r:id="rId22"/>
    <p:sldId id="339" r:id="rId23"/>
    <p:sldId id="563" r:id="rId24"/>
    <p:sldId id="569" r:id="rId25"/>
    <p:sldId id="334" r:id="rId26"/>
    <p:sldId id="335" r:id="rId27"/>
    <p:sldId id="313" r:id="rId28"/>
    <p:sldId id="4033" r:id="rId29"/>
    <p:sldId id="4034" r:id="rId30"/>
    <p:sldId id="285" r:id="rId31"/>
    <p:sldId id="286" r:id="rId32"/>
    <p:sldId id="291" r:id="rId33"/>
    <p:sldId id="296" r:id="rId34"/>
    <p:sldId id="326" r:id="rId35"/>
    <p:sldId id="327" r:id="rId36"/>
    <p:sldId id="328" r:id="rId37"/>
    <p:sldId id="329" r:id="rId38"/>
    <p:sldId id="330" r:id="rId39"/>
    <p:sldId id="331" r:id="rId40"/>
    <p:sldId id="332" r:id="rId41"/>
    <p:sldId id="333" r:id="rId42"/>
    <p:sldId id="294" r:id="rId43"/>
    <p:sldId id="266" r:id="rId44"/>
    <p:sldId id="298"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101BAF-44A7-53D5-BD02-14739DC1C3B8}" name="Cannon Han" initials="CH" userId="S::chan@api-gbv.org::603a1b00-f791-415c-9125-8f5f4a6aef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93"/>
    <a:srgbClr val="FF6600"/>
    <a:srgbClr val="4D2C88"/>
    <a:srgbClr val="F47A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p:scale>
          <a:sx n="55" d="100"/>
          <a:sy n="55" d="100"/>
        </p:scale>
        <p:origin x="89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3816"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omments/modernComment_FC1_1AF7A78F.xml><?xml version="1.0" encoding="utf-8"?>
<p188:cmLst xmlns:a="http://schemas.openxmlformats.org/drawingml/2006/main" xmlns:r="http://schemas.openxmlformats.org/officeDocument/2006/relationships" xmlns:p188="http://schemas.microsoft.com/office/powerpoint/2018/8/main">
  <p188:cm id="{4F72443A-9AED-47E4-88F8-C148F3A5CDE2}" authorId="{23101BAF-44A7-53D5-BD02-14739DC1C3B8}" created="2024-11-13T23:40:14.754">
    <pc:sldMkLst xmlns:pc="http://schemas.microsoft.com/office/powerpoint/2013/main/command">
      <pc:docMk/>
      <pc:sldMk cId="452437903" sldId="4033"/>
    </pc:sldMkLst>
    <p188:txBody>
      <a:bodyPr/>
      <a:lstStyle/>
      <a:p>
        <a:r>
          <a:rPr lang="en-US"/>
          <a:t>I was told by Office of Civil Rights that they are now using the 13 Elements for Language Access planning identified in their 2023 Language Access Plan Guidelines, and to no longer use previous iterations.  Civil Rights is working on an updated toolkit.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271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69920" cy="480060"/>
          </a:xfrm>
          <a:prstGeom prst="rect">
            <a:avLst/>
          </a:prstGeom>
        </p:spPr>
        <p:txBody>
          <a:bodyPr vert="horz" lIns="96630" tIns="48314" rIns="96630" bIns="48314" rtlCol="0"/>
          <a:lstStyle>
            <a:lvl1pPr algn="l">
              <a:defRPr sz="12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30" tIns="48314" rIns="96630" bIns="48314" rtlCol="0"/>
          <a:lstStyle>
            <a:lvl1pPr algn="r">
              <a:defRPr sz="1200"/>
            </a:lvl1pPr>
          </a:lstStyle>
          <a:p>
            <a:fld id="{0F45A1B7-EBD9-4136-AA39-9E7A7E907074}" type="datetimeFigureOut">
              <a:rPr lang="en-US" smtClean="0"/>
              <a:t>1/2/2025</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30" tIns="48314" rIns="96630" bIns="48314" rtlCol="0" anchor="ctr"/>
          <a:lstStyle/>
          <a:p>
            <a:endParaRPr lang="en-US"/>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30" tIns="48314" rIns="96630" bIns="483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4"/>
            <a:ext cx="3169920" cy="480060"/>
          </a:xfrm>
          <a:prstGeom prst="rect">
            <a:avLst/>
          </a:prstGeom>
        </p:spPr>
        <p:txBody>
          <a:bodyPr vert="horz" lIns="96630" tIns="48314" rIns="96630" bIns="48314"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0" tIns="48314" rIns="96630" bIns="48314" rtlCol="0" anchor="b"/>
          <a:lstStyle>
            <a:lvl1pPr algn="r">
              <a:defRPr sz="1200"/>
            </a:lvl1pPr>
          </a:lstStyle>
          <a:p>
            <a:fld id="{37BA6B60-B077-4F5B-BFE9-82B964DB626C}" type="slidenum">
              <a:rPr lang="en-US" smtClean="0"/>
              <a:t>‹#›</a:t>
            </a:fld>
            <a:endParaRPr lang="en-US"/>
          </a:p>
        </p:txBody>
      </p:sp>
    </p:spTree>
    <p:extLst>
      <p:ext uri="{BB962C8B-B14F-4D97-AF65-F5344CB8AC3E}">
        <p14:creationId xmlns:p14="http://schemas.microsoft.com/office/powerpoint/2010/main" val="263720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BA6B60-B077-4F5B-BFE9-82B964DB626C}" type="slidenum">
              <a:rPr lang="en-US" smtClean="0"/>
              <a:t>1</a:t>
            </a:fld>
            <a:endParaRPr lang="en-US"/>
          </a:p>
        </p:txBody>
      </p:sp>
    </p:spTree>
    <p:extLst>
      <p:ext uri="{BB962C8B-B14F-4D97-AF65-F5344CB8AC3E}">
        <p14:creationId xmlns:p14="http://schemas.microsoft.com/office/powerpoint/2010/main" val="2202935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BA6B60-B077-4F5B-BFE9-82B964DB626C}" type="slidenum">
              <a:rPr lang="en-US" smtClean="0"/>
              <a:t>2</a:t>
            </a:fld>
            <a:endParaRPr lang="en-US"/>
          </a:p>
        </p:txBody>
      </p:sp>
    </p:spTree>
    <p:extLst>
      <p:ext uri="{BB962C8B-B14F-4D97-AF65-F5344CB8AC3E}">
        <p14:creationId xmlns:p14="http://schemas.microsoft.com/office/powerpoint/2010/main" val="2692742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BA6B60-B077-4F5B-BFE9-82B964DB626C}" type="slidenum">
              <a:rPr lang="en-US" smtClean="0"/>
              <a:t>3</a:t>
            </a:fld>
            <a:endParaRPr lang="en-US"/>
          </a:p>
        </p:txBody>
      </p:sp>
    </p:spTree>
    <p:extLst>
      <p:ext uri="{BB962C8B-B14F-4D97-AF65-F5344CB8AC3E}">
        <p14:creationId xmlns:p14="http://schemas.microsoft.com/office/powerpoint/2010/main" val="539484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3-9 discuss/illustrate multiple</a:t>
            </a:r>
            <a:r>
              <a:rPr lang="en-US" baseline="0" dirty="0"/>
              <a:t> points of contact encountered by LEP individuals, and the impact that lack of access at any one point of contact can have ripple effect across systems.</a:t>
            </a:r>
            <a:endParaRPr lang="en-US" dirty="0"/>
          </a:p>
        </p:txBody>
      </p:sp>
      <p:sp>
        <p:nvSpPr>
          <p:cNvPr id="4" name="Slide Number Placeholder 3"/>
          <p:cNvSpPr>
            <a:spLocks noGrp="1"/>
          </p:cNvSpPr>
          <p:nvPr>
            <p:ph type="sldNum" sz="quarter" idx="10"/>
          </p:nvPr>
        </p:nvSpPr>
        <p:spPr/>
        <p:txBody>
          <a:bodyPr/>
          <a:lstStyle/>
          <a:p>
            <a:fld id="{83BB0977-715F-411C-AB6D-E7F3BDDBCE39}" type="slidenum">
              <a:rPr lang="en-US" smtClean="0"/>
              <a:t>4</a:t>
            </a:fld>
            <a:endParaRPr lang="en-US"/>
          </a:p>
        </p:txBody>
      </p:sp>
    </p:spTree>
    <p:extLst>
      <p:ext uri="{BB962C8B-B14F-4D97-AF65-F5344CB8AC3E}">
        <p14:creationId xmlns:p14="http://schemas.microsoft.com/office/powerpoint/2010/main" val="1858448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10"/>
          </p:nvPr>
        </p:nvSpPr>
        <p:spPr/>
        <p:txBody>
          <a:bodyPr/>
          <a:lstStyle/>
          <a:p>
            <a:fld id="{83BB0977-715F-411C-AB6D-E7F3BDDBCE39}" type="slidenum">
              <a:rPr lang="en-US" smtClean="0"/>
              <a:t>10</a:t>
            </a:fld>
            <a:endParaRPr lang="en-US"/>
          </a:p>
        </p:txBody>
      </p:sp>
    </p:spTree>
    <p:extLst>
      <p:ext uri="{BB962C8B-B14F-4D97-AF65-F5344CB8AC3E}">
        <p14:creationId xmlns:p14="http://schemas.microsoft.com/office/powerpoint/2010/main" val="622444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3:notes"/>
          <p:cNvSpPr txBox="1">
            <a:spLocks noGrp="1"/>
          </p:cNvSpPr>
          <p:nvPr>
            <p:ph type="body" idx="1"/>
          </p:nvPr>
        </p:nvSpPr>
        <p:spPr>
          <a:xfrm>
            <a:off x="701040" y="4415790"/>
            <a:ext cx="5608320" cy="4183380"/>
          </a:xfrm>
          <a:prstGeom prst="rect">
            <a:avLst/>
          </a:prstGeom>
        </p:spPr>
        <p:txBody>
          <a:bodyPr spcFirstLastPara="1" wrap="square" lIns="93133" tIns="46556" rIns="93133" bIns="46556" anchor="t" anchorCtr="0">
            <a:noAutofit/>
          </a:bodyPr>
          <a:lstStyle/>
          <a:p>
            <a:pPr marL="0" indent="0" algn="ctr">
              <a:lnSpc>
                <a:spcPct val="90000"/>
              </a:lnSpc>
              <a:buSzPts val="2000"/>
            </a:pPr>
            <a:r>
              <a:rPr lang="en-US" sz="2000" b="1">
                <a:solidFill>
                  <a:srgbClr val="000000"/>
                </a:solidFill>
              </a:rPr>
              <a:t> Language access clearly enhances safety. Without it, the survivor cannot interact fluently with an advocate and other service providers.</a:t>
            </a:r>
            <a:endParaRPr sz="1400">
              <a:solidFill>
                <a:srgbClr val="000000"/>
              </a:solidFill>
              <a:latin typeface="Arial"/>
              <a:ea typeface="Arial"/>
              <a:cs typeface="Arial"/>
              <a:sym typeface="Arial"/>
            </a:endParaRPr>
          </a:p>
          <a:p>
            <a:pPr marL="0" indent="0" algn="ctr">
              <a:lnSpc>
                <a:spcPct val="90000"/>
              </a:lnSpc>
              <a:buSzPts val="2000"/>
            </a:pPr>
            <a:r>
              <a:rPr lang="en-US" sz="2000" b="1">
                <a:solidFill>
                  <a:srgbClr val="000000"/>
                </a:solidFill>
              </a:rPr>
              <a:t> Research in the domestic and sexual violence fields shows that survivors appreciate and feel more supported when language access services are provided.</a:t>
            </a:r>
            <a:endParaRPr sz="1400">
              <a:solidFill>
                <a:srgbClr val="000000"/>
              </a:solidFill>
              <a:latin typeface="Arial"/>
              <a:ea typeface="Arial"/>
              <a:cs typeface="Arial"/>
              <a:sym typeface="Arial"/>
            </a:endParaRPr>
          </a:p>
          <a:p>
            <a:pPr marL="0" indent="0"/>
            <a:endParaRPr/>
          </a:p>
        </p:txBody>
      </p:sp>
      <p:sp>
        <p:nvSpPr>
          <p:cNvPr id="395" name="Google Shape;395;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0182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3:notes"/>
          <p:cNvSpPr txBox="1">
            <a:spLocks noGrp="1"/>
          </p:cNvSpPr>
          <p:nvPr>
            <p:ph type="body" idx="1"/>
          </p:nvPr>
        </p:nvSpPr>
        <p:spPr>
          <a:xfrm>
            <a:off x="701040" y="4415790"/>
            <a:ext cx="5608320" cy="4183380"/>
          </a:xfrm>
          <a:prstGeom prst="rect">
            <a:avLst/>
          </a:prstGeom>
        </p:spPr>
        <p:txBody>
          <a:bodyPr spcFirstLastPara="1" wrap="square" lIns="93133" tIns="46556" rIns="93133" bIns="46556" anchor="t" anchorCtr="0">
            <a:noAutofit/>
          </a:bodyPr>
          <a:lstStyle/>
          <a:p>
            <a:pPr marL="0" indent="0" algn="ctr">
              <a:lnSpc>
                <a:spcPct val="90000"/>
              </a:lnSpc>
              <a:buSzPts val="2000"/>
            </a:pPr>
            <a:r>
              <a:rPr lang="en-US" sz="2000" b="1">
                <a:solidFill>
                  <a:srgbClr val="000000"/>
                </a:solidFill>
              </a:rPr>
              <a:t> Language access clearly enhances safety. Without it, the survivor cannot interact fluently with an advocate and other service providers.</a:t>
            </a:r>
            <a:endParaRPr sz="1400">
              <a:solidFill>
                <a:srgbClr val="000000"/>
              </a:solidFill>
              <a:latin typeface="Arial"/>
              <a:ea typeface="Arial"/>
              <a:cs typeface="Arial"/>
              <a:sym typeface="Arial"/>
            </a:endParaRPr>
          </a:p>
          <a:p>
            <a:pPr marL="0" indent="0" algn="ctr">
              <a:lnSpc>
                <a:spcPct val="90000"/>
              </a:lnSpc>
              <a:buSzPts val="2000"/>
            </a:pPr>
            <a:r>
              <a:rPr lang="en-US" sz="2000" b="1">
                <a:solidFill>
                  <a:srgbClr val="000000"/>
                </a:solidFill>
              </a:rPr>
              <a:t> Research in the domestic and sexual violence fields shows that survivors appreciate and feel more supported when language access services are provided.</a:t>
            </a:r>
            <a:endParaRPr sz="1400">
              <a:solidFill>
                <a:srgbClr val="000000"/>
              </a:solidFill>
              <a:latin typeface="Arial"/>
              <a:ea typeface="Arial"/>
              <a:cs typeface="Arial"/>
              <a:sym typeface="Arial"/>
            </a:endParaRPr>
          </a:p>
          <a:p>
            <a:pPr marL="0" indent="0"/>
            <a:endParaRPr/>
          </a:p>
        </p:txBody>
      </p:sp>
      <p:sp>
        <p:nvSpPr>
          <p:cNvPr id="395" name="Google Shape;395;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069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3:notes"/>
          <p:cNvSpPr txBox="1">
            <a:spLocks noGrp="1"/>
          </p:cNvSpPr>
          <p:nvPr>
            <p:ph type="body" idx="1"/>
          </p:nvPr>
        </p:nvSpPr>
        <p:spPr>
          <a:xfrm>
            <a:off x="701040" y="4415790"/>
            <a:ext cx="5608320" cy="4183380"/>
          </a:xfrm>
          <a:prstGeom prst="rect">
            <a:avLst/>
          </a:prstGeom>
        </p:spPr>
        <p:txBody>
          <a:bodyPr spcFirstLastPara="1" wrap="square" lIns="93133" tIns="46556" rIns="93133" bIns="46556" anchor="t" anchorCtr="0">
            <a:noAutofit/>
          </a:bodyPr>
          <a:lstStyle/>
          <a:p>
            <a:pPr marL="0" indent="0" algn="ctr">
              <a:lnSpc>
                <a:spcPct val="90000"/>
              </a:lnSpc>
              <a:buSzPts val="2000"/>
            </a:pPr>
            <a:r>
              <a:rPr lang="en-US" sz="2000" b="1">
                <a:solidFill>
                  <a:srgbClr val="000000"/>
                </a:solidFill>
              </a:rPr>
              <a:t> Language access clearly enhances safety. Without it, the survivor cannot interact fluently with an advocate and other service providers.</a:t>
            </a:r>
            <a:endParaRPr sz="1400">
              <a:solidFill>
                <a:srgbClr val="000000"/>
              </a:solidFill>
              <a:latin typeface="Arial"/>
              <a:ea typeface="Arial"/>
              <a:cs typeface="Arial"/>
              <a:sym typeface="Arial"/>
            </a:endParaRPr>
          </a:p>
          <a:p>
            <a:pPr marL="0" indent="0" algn="ctr">
              <a:lnSpc>
                <a:spcPct val="90000"/>
              </a:lnSpc>
              <a:buSzPts val="2000"/>
            </a:pPr>
            <a:r>
              <a:rPr lang="en-US" sz="2000" b="1">
                <a:solidFill>
                  <a:srgbClr val="000000"/>
                </a:solidFill>
              </a:rPr>
              <a:t> Research in the domestic and sexual violence fields shows that survivors appreciate and feel more supported when language access services are provided.</a:t>
            </a:r>
            <a:endParaRPr sz="1400">
              <a:solidFill>
                <a:srgbClr val="000000"/>
              </a:solidFill>
              <a:latin typeface="Arial"/>
              <a:ea typeface="Arial"/>
              <a:cs typeface="Arial"/>
              <a:sym typeface="Arial"/>
            </a:endParaRPr>
          </a:p>
          <a:p>
            <a:pPr marL="0" indent="0"/>
            <a:endParaRPr/>
          </a:p>
        </p:txBody>
      </p:sp>
      <p:sp>
        <p:nvSpPr>
          <p:cNvPr id="395" name="Google Shape;395;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5278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Light" panose="020F0302020204030204" pitchFamily="34" charset="0"/>
                <a:cs typeface="Calibri Light" panose="020F0302020204030204" pitchFamily="34" charset="0"/>
              </a:rPr>
              <a:t>At about 7:15 pm, a blue station wagon, maybe 1981 Ford, southbound, approached the intersection of 35thN.E. and N.27th. There was a stop sign I think, but the driver did not stop</a:t>
            </a:r>
            <a:r>
              <a:rPr lang="en-US" baseline="0" dirty="0">
                <a:latin typeface="Calibri Light" panose="020F0302020204030204" pitchFamily="34" charset="0"/>
                <a:cs typeface="Calibri Light" panose="020F0302020204030204" pitchFamily="34" charset="0"/>
              </a:rPr>
              <a:t> and hit the other car. He was wearing a black hat, had brown hair, maybe 5’6” or 5’7”, and wearing a white shirt. He got back in and sped away. </a:t>
            </a:r>
            <a:endParaRPr lang="en-US" dirty="0"/>
          </a:p>
          <a:p>
            <a:endParaRPr lang="en-US" dirty="0"/>
          </a:p>
        </p:txBody>
      </p:sp>
      <p:sp>
        <p:nvSpPr>
          <p:cNvPr id="4" name="Slide Number Placeholder 3"/>
          <p:cNvSpPr>
            <a:spLocks noGrp="1"/>
          </p:cNvSpPr>
          <p:nvPr>
            <p:ph type="sldNum" sz="quarter" idx="10"/>
          </p:nvPr>
        </p:nvSpPr>
        <p:spPr/>
        <p:txBody>
          <a:bodyPr/>
          <a:lstStyle/>
          <a:p>
            <a:fld id="{37BA6B60-B077-4F5B-BFE9-82B964DB626C}" type="slidenum">
              <a:rPr lang="en-US" smtClean="0"/>
              <a:t>19</a:t>
            </a:fld>
            <a:endParaRPr lang="en-US"/>
          </a:p>
        </p:txBody>
      </p:sp>
    </p:spTree>
    <p:extLst>
      <p:ext uri="{BB962C8B-B14F-4D97-AF65-F5344CB8AC3E}">
        <p14:creationId xmlns:p14="http://schemas.microsoft.com/office/powerpoint/2010/main" val="3501753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a:t>
            </a:r>
            <a:r>
              <a:rPr lang="en-US" baseline="0" dirty="0"/>
              <a:t> additional considerations when using interpreters for individuals who have experienced trauma</a:t>
            </a:r>
            <a:endParaRPr lang="en-US" dirty="0"/>
          </a:p>
        </p:txBody>
      </p:sp>
      <p:sp>
        <p:nvSpPr>
          <p:cNvPr id="4" name="Slide Number Placeholder 3"/>
          <p:cNvSpPr>
            <a:spLocks noGrp="1"/>
          </p:cNvSpPr>
          <p:nvPr>
            <p:ph type="sldNum" sz="quarter" idx="10"/>
          </p:nvPr>
        </p:nvSpPr>
        <p:spPr/>
        <p:txBody>
          <a:bodyPr/>
          <a:lstStyle/>
          <a:p>
            <a:fld id="{37BA6B60-B077-4F5B-BFE9-82B964DB626C}" type="slidenum">
              <a:rPr lang="en-US" smtClean="0"/>
              <a:t>21</a:t>
            </a:fld>
            <a:endParaRPr lang="en-US"/>
          </a:p>
        </p:txBody>
      </p:sp>
    </p:spTree>
    <p:extLst>
      <p:ext uri="{BB962C8B-B14F-4D97-AF65-F5344CB8AC3E}">
        <p14:creationId xmlns:p14="http://schemas.microsoft.com/office/powerpoint/2010/main" val="2221150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11">
              <a:spcBef>
                <a:spcPct val="0"/>
              </a:spcBef>
            </a:pPr>
            <a:r>
              <a:rPr lang="en-US" sz="1200" b="1" dirty="0">
                <a:latin typeface="Arial" pitchFamily="127" charset="0"/>
                <a:cs typeface="Arial"/>
              </a:rPr>
              <a:t>Note to facilitator:  </a:t>
            </a:r>
            <a:r>
              <a:rPr lang="en-US" sz="1200" dirty="0">
                <a:latin typeface="Arial" pitchFamily="127" charset="0"/>
                <a:cs typeface="Arial"/>
              </a:rPr>
              <a:t>The following slides, SLIDES 12-48, will provide a general overview of the steps that need to be taken by agencies/organizations in order to develop and implement an effective language access plan that will meet the language needs of individuals with limited English proficiency or those of Deaf/Hard of hearing individuals.</a:t>
            </a:r>
          </a:p>
          <a:p>
            <a:pPr defTabSz="931611">
              <a:spcBef>
                <a:spcPct val="0"/>
              </a:spcBef>
            </a:pPr>
            <a:endParaRPr lang="en-US" sz="1200" dirty="0">
              <a:latin typeface="Arial" pitchFamily="127" charset="0"/>
              <a:cs typeface="Arial"/>
            </a:endParaRPr>
          </a:p>
          <a:p>
            <a:pPr defTabSz="931611">
              <a:spcBef>
                <a:spcPct val="0"/>
              </a:spcBef>
            </a:pPr>
            <a:r>
              <a:rPr lang="en-US" sz="1200" b="1" dirty="0">
                <a:latin typeface="Arial" pitchFamily="127" charset="0"/>
                <a:cs typeface="Arial"/>
              </a:rPr>
              <a:t>Instructions for facilitator:</a:t>
            </a:r>
          </a:p>
          <a:p>
            <a:pPr defTabSz="931611">
              <a:spcBef>
                <a:spcPct val="0"/>
              </a:spcBef>
            </a:pPr>
            <a:endParaRPr lang="en-US" sz="1200" b="1" dirty="0">
              <a:latin typeface="Arial" pitchFamily="127" charset="0"/>
              <a:cs typeface="Arial"/>
            </a:endParaRPr>
          </a:p>
          <a:p>
            <a:pPr marL="465887" indent="-465887" defTabSz="931611">
              <a:spcBef>
                <a:spcPct val="0"/>
              </a:spcBef>
              <a:buFont typeface="+mj-lt"/>
              <a:buAutoNum type="arabicPeriod"/>
            </a:pPr>
            <a:r>
              <a:rPr lang="en-US" sz="1200" dirty="0">
                <a:latin typeface="Arial" pitchFamily="127" charset="0"/>
                <a:cs typeface="Arial"/>
              </a:rPr>
              <a:t>Begin by reading SLIDE 12 aloud to participants.  </a:t>
            </a:r>
          </a:p>
          <a:p>
            <a:pPr marL="465887" indent="-465887" defTabSz="931611">
              <a:spcBef>
                <a:spcPct val="0"/>
              </a:spcBef>
              <a:buFont typeface="+mj-lt"/>
              <a:buAutoNum type="arabicPeriod"/>
            </a:pPr>
            <a:endParaRPr lang="en-US" sz="1200" dirty="0">
              <a:latin typeface="Arial" pitchFamily="127" charset="0"/>
              <a:cs typeface="Arial"/>
            </a:endParaRPr>
          </a:p>
          <a:p>
            <a:pPr marL="465887" indent="-465887" defTabSz="931611">
              <a:spcBef>
                <a:spcPct val="0"/>
              </a:spcBef>
              <a:buFont typeface="+mj-lt"/>
              <a:buAutoNum type="arabicPeriod"/>
            </a:pPr>
            <a:r>
              <a:rPr lang="en-US" sz="1200" dirty="0">
                <a:latin typeface="Arial" pitchFamily="127" charset="0"/>
                <a:cs typeface="Arial"/>
              </a:rPr>
              <a:t>Continue by posing the following question to participants, “What are your thoughts around formalizing</a:t>
            </a:r>
            <a:r>
              <a:rPr lang="en-US" sz="1200" baseline="0" dirty="0">
                <a:latin typeface="Arial" pitchFamily="127" charset="0"/>
                <a:cs typeface="Arial"/>
              </a:rPr>
              <a:t> the way in which agencies/organizations </a:t>
            </a:r>
            <a:r>
              <a:rPr lang="en-US" sz="1200" dirty="0">
                <a:latin typeface="Arial" pitchFamily="127" charset="0"/>
                <a:cs typeface="Arial"/>
              </a:rPr>
              <a:t>provide meaningful language access?</a:t>
            </a:r>
            <a:r>
              <a:rPr lang="en-US" sz="1200" baseline="0" dirty="0">
                <a:latin typeface="Arial" pitchFamily="127" charset="0"/>
                <a:cs typeface="Arial"/>
              </a:rPr>
              <a:t>  What do you think is involved in that process?  What would it look like?  What components do you think might critical to include?  </a:t>
            </a:r>
            <a:endParaRPr lang="en-US" sz="1200" dirty="0">
              <a:latin typeface="Arial" pitchFamily="127" charset="0"/>
              <a:cs typeface="Arial"/>
            </a:endParaRPr>
          </a:p>
          <a:p>
            <a:pPr marL="465887" indent="-465887" defTabSz="931611">
              <a:spcBef>
                <a:spcPct val="0"/>
              </a:spcBef>
              <a:buFont typeface="+mj-lt"/>
              <a:buAutoNum type="arabicPeriod"/>
            </a:pPr>
            <a:endParaRPr lang="en-US" sz="1200" dirty="0">
              <a:latin typeface="Arial" pitchFamily="127" charset="0"/>
              <a:cs typeface="Arial"/>
            </a:endParaRPr>
          </a:p>
          <a:p>
            <a:pPr marL="465887" indent="-465887" defTabSz="931611">
              <a:spcBef>
                <a:spcPct val="0"/>
              </a:spcBef>
              <a:buFont typeface="+mj-lt"/>
              <a:buAutoNum type="arabicPeriod"/>
            </a:pPr>
            <a:r>
              <a:rPr lang="en-US" sz="1200" dirty="0">
                <a:latin typeface="Arial" pitchFamily="127" charset="0"/>
                <a:cs typeface="Arial"/>
              </a:rPr>
              <a:t>Allow for participants to share their thoughts aloud. Feel free to capture their thoughts on a flipchart.  You can use this information at the end of the</a:t>
            </a:r>
            <a:r>
              <a:rPr lang="en-US" sz="1200" baseline="0" dirty="0">
                <a:latin typeface="Arial" pitchFamily="127" charset="0"/>
                <a:cs typeface="Arial"/>
              </a:rPr>
              <a:t> session </a:t>
            </a:r>
            <a:r>
              <a:rPr lang="en-US" sz="1200" dirty="0">
                <a:latin typeface="Arial" pitchFamily="127" charset="0"/>
                <a:cs typeface="Arial"/>
              </a:rPr>
              <a:t>to identify which components participants were able to identify prior to being exposed the information you will be sharing.</a:t>
            </a:r>
          </a:p>
          <a:p>
            <a:pPr marL="465887" indent="-465887" defTabSz="931611">
              <a:spcBef>
                <a:spcPct val="0"/>
              </a:spcBef>
              <a:buFont typeface="+mj-lt"/>
              <a:buAutoNum type="arabicPeriod"/>
            </a:pPr>
            <a:endParaRPr lang="en-US" sz="1200" dirty="0">
              <a:latin typeface="Arial" pitchFamily="127" charset="0"/>
              <a:cs typeface="Arial"/>
            </a:endParaRPr>
          </a:p>
          <a:p>
            <a:pPr marL="465887" indent="-465887" defTabSz="931611">
              <a:spcBef>
                <a:spcPct val="0"/>
              </a:spcBef>
              <a:buFont typeface="+mj-lt"/>
              <a:buAutoNum type="arabicPeriod"/>
            </a:pPr>
            <a:r>
              <a:rPr lang="en-US" sz="1200" dirty="0">
                <a:latin typeface="Arial" pitchFamily="127" charset="0"/>
                <a:cs typeface="Arial"/>
              </a:rPr>
              <a:t>The first step in standardizing and documenting our language access practices, begins by developing a formal, written language access plan.  Share that you will be sharing a step by step process, that explores the components necessary when developing an effective language access plan.  </a:t>
            </a:r>
          </a:p>
          <a:p>
            <a:pPr marL="465887" indent="-465887" defTabSz="931611">
              <a:spcBef>
                <a:spcPct val="0"/>
              </a:spcBef>
              <a:buFont typeface="+mj-lt"/>
              <a:buAutoNum type="arabicPeriod"/>
            </a:pPr>
            <a:endParaRPr lang="en-US" sz="1200" dirty="0">
              <a:latin typeface="Arial" pitchFamily="127" charset="0"/>
              <a:cs typeface="Arial"/>
            </a:endParaRPr>
          </a:p>
          <a:p>
            <a:pPr marL="465887" indent="-465887" defTabSz="931611">
              <a:spcBef>
                <a:spcPct val="0"/>
              </a:spcBef>
              <a:buFont typeface="+mj-lt"/>
              <a:buAutoNum type="arabicPeriod"/>
            </a:pPr>
            <a:r>
              <a:rPr lang="en-US" sz="1200" dirty="0">
                <a:latin typeface="Arial" pitchFamily="127" charset="0"/>
                <a:cs typeface="Arial"/>
              </a:rPr>
              <a:t>You’ll be walking them through a practical and tangible approach for developing a language access plan.  It’s meant to be a practical and easy to use approach, to help make language access planning less intimidating.  Share that developing a language access plan is a process, it’s not something that can be done overnight.  Share that we all have to start somewhere and that this is our somewhere.  The following approach can help move an agency/organization from having no formalized language access plan to their first formal, written language access plan.</a:t>
            </a:r>
          </a:p>
          <a:p>
            <a:pPr marL="465887" indent="-465887" defTabSz="931611">
              <a:spcBef>
                <a:spcPct val="0"/>
              </a:spcBef>
              <a:buFont typeface="+mj-lt"/>
              <a:buAutoNum type="arabicPeriod"/>
            </a:pPr>
            <a:endParaRPr lang="en-US" sz="1200" dirty="0">
              <a:latin typeface="Arial" pitchFamily="127" charset="0"/>
              <a:cs typeface="Arial"/>
            </a:endParaRPr>
          </a:p>
          <a:p>
            <a:pPr marL="465887" indent="-465887" defTabSz="931611">
              <a:spcBef>
                <a:spcPct val="0"/>
              </a:spcBef>
            </a:pPr>
            <a:endParaRPr lang="en-US" sz="1200" dirty="0">
              <a:latin typeface="Arial" pitchFamily="127" charset="0"/>
              <a:cs typeface="Arial"/>
            </a:endParaRPr>
          </a:p>
          <a:p>
            <a:pPr defTabSz="931611">
              <a:spcBef>
                <a:spcPct val="0"/>
              </a:spcBef>
            </a:pPr>
            <a:br>
              <a:rPr lang="en-US" sz="1200" dirty="0">
                <a:latin typeface="Arial" pitchFamily="127" charset="0"/>
                <a:cs typeface="Arial"/>
              </a:rPr>
            </a:br>
            <a:endParaRPr lang="en-US" sz="1200" dirty="0">
              <a:latin typeface="Arial" pitchFamily="127" charset="0"/>
              <a:cs typeface="Arial"/>
            </a:endParaRPr>
          </a:p>
          <a:p>
            <a:endParaRPr lang="en-US" dirty="0"/>
          </a:p>
        </p:txBody>
      </p:sp>
      <p:sp>
        <p:nvSpPr>
          <p:cNvPr id="4" name="Slide Number Placeholder 3"/>
          <p:cNvSpPr>
            <a:spLocks noGrp="1"/>
          </p:cNvSpPr>
          <p:nvPr>
            <p:ph type="sldNum" sz="quarter" idx="10"/>
          </p:nvPr>
        </p:nvSpPr>
        <p:spPr/>
        <p:txBody>
          <a:bodyPr/>
          <a:lstStyle/>
          <a:p>
            <a:fld id="{C29DEEEC-B1C5-4936-A72C-B0CB91C6CCA1}" type="slidenum">
              <a:rPr lang="en-US" smtClean="0"/>
              <a:t>24</a:t>
            </a:fld>
            <a:endParaRPr lang="en-US"/>
          </a:p>
        </p:txBody>
      </p:sp>
    </p:spTree>
    <p:extLst>
      <p:ext uri="{BB962C8B-B14F-4D97-AF65-F5344CB8AC3E}">
        <p14:creationId xmlns:p14="http://schemas.microsoft.com/office/powerpoint/2010/main" val="2051108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240" rtl="0" eaLnBrk="1" fontAlgn="auto" latinLnBrk="0" hangingPunct="1">
              <a:lnSpc>
                <a:spcPct val="100000"/>
              </a:lnSpc>
              <a:spcBef>
                <a:spcPts val="0"/>
              </a:spcBef>
              <a:spcAft>
                <a:spcPts val="0"/>
              </a:spcAft>
              <a:buClrTx/>
              <a:buSzTx/>
              <a:buFontTx/>
              <a:buNone/>
              <a:tabLst/>
              <a:defRPr/>
            </a:pPr>
            <a:r>
              <a:rPr lang="en-US" sz="1200" dirty="0"/>
              <a:t>Source:  Enhancing Services for Survivors with Limited English Proficiency, Casa de Esperanza, 2016 </a:t>
            </a:r>
          </a:p>
          <a:p>
            <a:pPr marL="0" lvl="1" defTabSz="914240">
              <a:defRPr/>
            </a:pPr>
            <a:endParaRPr lang="en-US" b="1" dirty="0"/>
          </a:p>
          <a:p>
            <a:pPr marL="0" lvl="1" defTabSz="914240">
              <a:defRPr/>
            </a:pPr>
            <a:r>
              <a:rPr lang="en-US" b="1" dirty="0"/>
              <a:t>Instructions for facilitator: </a:t>
            </a:r>
            <a:r>
              <a:rPr lang="en-US" b="1" dirty="0">
                <a:solidFill>
                  <a:srgbClr val="FF0000"/>
                </a:solidFill>
              </a:rPr>
              <a:t>This is very hard to read</a:t>
            </a:r>
          </a:p>
          <a:p>
            <a:pPr marL="0" lvl="1" defTabSz="914240">
              <a:defRPr/>
            </a:pPr>
            <a:endParaRPr lang="en-US" b="1" dirty="0"/>
          </a:p>
          <a:p>
            <a:pPr marL="232943" lvl="1" indent="-232943" defTabSz="914240">
              <a:buFont typeface="+mj-lt"/>
              <a:buAutoNum type="arabicPeriod"/>
              <a:defRPr/>
            </a:pPr>
            <a:r>
              <a:rPr lang="en-US" b="0" baseline="0" dirty="0"/>
              <a:t>This is a snapshot of the components that make for an effective language access plan.  </a:t>
            </a:r>
          </a:p>
          <a:p>
            <a:pPr marL="232943" lvl="1" indent="-232943" defTabSz="914240">
              <a:buFont typeface="+mj-lt"/>
              <a:buAutoNum type="arabicPeriod"/>
              <a:defRPr/>
            </a:pPr>
            <a:endParaRPr lang="en-US" b="0" baseline="0" dirty="0"/>
          </a:p>
          <a:p>
            <a:pPr marL="232943" lvl="1" indent="-232943" defTabSz="914240">
              <a:buFont typeface="+mj-lt"/>
              <a:buNone/>
              <a:defRPr/>
            </a:pPr>
            <a:r>
              <a:rPr lang="en-US" b="0" baseline="0" dirty="0"/>
              <a:t>2.	Walk through it, and briefly explain each box.  Continue by reading each box aloud to the group.</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It’s a useful visual reference to have readily available when working with a work group to develop a plan.</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#1 – The first step in developing a language access plan includes convening a multi-functional team. </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#2 – The second step in developing a language access plan is to conduct a demographic assessment of the limited English proficient communities in their services area.  This includes looking at demographic data outside of the organization, as well as looking at data already compiled  within the organization, i.e. demographics of participants served over a 1-2 year period, etc.</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#3 – Agencies/organizations reach out to, and informally partner with culturally specific organizations to provide “in-kind” interpretation/translation services.  As a result culturally specific organizations, feel the burden of the cost, hours and labor without adequate support or resources. Partnering with culturally specific organizations requires equitable and reciprocal partnerships that build resources and collaboration efforts so that both mutually benefit.  It’s critical to compensate culturally specific organizations for their expertise, and for the value they bring to this process.</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#4 – Read aloud, and share that prior to embarking on the journey of creating a language access plan, a language access plan work group should be established, in addition to being responsible for the development of the language access plan, this group will also be responsible for developing timelines/deadlines, the objectives informing the development of the plan, tracking mechanisms for measuring effectiveness of language access plan.</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#5 – These individuals are often part of the work group responsible for developing, implementing and monitoring the language access plan.  It is a wise idea to have a cross section of staff from across the agency/organization from varying work areas i.e. finance, training, policy, victim advocates, management, leadership.  </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#6 – Refers  to taking an internal look at what monies have been set aside, where funding can be allocated from, assessing how much needs to be set aside, etc.</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#7 – Refers to the process of formalizing your language access policy by documenting current practices, developing protocols,  policy statements, etc.</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#8 – Refers to how the plan will </a:t>
            </a:r>
            <a:r>
              <a:rPr lang="en-US" b="0" baseline="0" dirty="0" err="1"/>
              <a:t>me</a:t>
            </a:r>
            <a:r>
              <a:rPr lang="en-US" b="0" baseline="0" dirty="0"/>
              <a:t> implemented, by whom and when.</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#9 – Refers to who within an agency/organization will be trained, by whom, when and how often.  </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#10 – Refers to informing community members and other agencies/organizations that as an agency/organization, you have the mechanisms in place to meet the language access needs of individuals with limited English proficiency, or Deaf/Hard of hearing individuals.  It requires thinking about how you will make your language accessibility known i.e. social media, community meetings, email blasts.  Remember that once you communicate to communities that you are language accessible, you must deliver language access services. </a:t>
            </a:r>
          </a:p>
          <a:p>
            <a:pPr marL="232943" lvl="1" indent="-232943" defTabSz="914240">
              <a:buFont typeface="+mj-lt"/>
              <a:buAutoNum type="arabicPeriod"/>
              <a:defRPr/>
            </a:pPr>
            <a:endParaRPr lang="en-US" b="0" baseline="0" dirty="0"/>
          </a:p>
          <a:p>
            <a:pPr marL="232943" lvl="1" indent="-232943" defTabSz="914240">
              <a:buFont typeface="+mj-lt"/>
              <a:buAutoNum type="arabicPeriod"/>
              <a:defRPr/>
            </a:pPr>
            <a:r>
              <a:rPr lang="en-US" b="0" baseline="0" dirty="0"/>
              <a:t>Box #11– Refers to evaluating the effectiveness of the language access plan, i.e. is it meeting the needs of individuals accessing language access services, how many individuals have utilized language access services, are staff implementing the plan with fidelity, which policies need to be revisited, have service area demographics changed.  Share with participants that Monitoring will be explored in more detailed manner in Module 7.</a:t>
            </a:r>
          </a:p>
          <a:p>
            <a:endParaRPr lang="en-US" dirty="0"/>
          </a:p>
        </p:txBody>
      </p:sp>
      <p:sp>
        <p:nvSpPr>
          <p:cNvPr id="4" name="Slide Number Placeholder 3"/>
          <p:cNvSpPr>
            <a:spLocks noGrp="1"/>
          </p:cNvSpPr>
          <p:nvPr>
            <p:ph type="sldNum" sz="quarter" idx="10"/>
          </p:nvPr>
        </p:nvSpPr>
        <p:spPr/>
        <p:txBody>
          <a:bodyPr/>
          <a:lstStyle/>
          <a:p>
            <a:fld id="{C29DEEEC-B1C5-4936-A72C-B0CB91C6CCA1}" type="slidenum">
              <a:rPr lang="en-US" smtClean="0"/>
              <a:t>25</a:t>
            </a:fld>
            <a:endParaRPr lang="en-US"/>
          </a:p>
        </p:txBody>
      </p:sp>
    </p:spTree>
    <p:extLst>
      <p:ext uri="{BB962C8B-B14F-4D97-AF65-F5344CB8AC3E}">
        <p14:creationId xmlns:p14="http://schemas.microsoft.com/office/powerpoint/2010/main" val="3796670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76400"/>
            <a:ext cx="7772400" cy="1447800"/>
          </a:xfrm>
        </p:spPr>
        <p:txBody>
          <a:bodyPr anchor="t"/>
          <a:lstStyle>
            <a:lvl1pPr algn="ctr">
              <a:defRPr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85800" y="2971801"/>
            <a:ext cx="7772400" cy="457200"/>
          </a:xfrm>
        </p:spPr>
        <p:txBody>
          <a:bodyPr anchor="ctr" anchorCtr="0">
            <a:normAutofit/>
          </a:bodyPr>
          <a:lstStyle>
            <a:lvl1pPr marL="0" indent="0" algn="ctr">
              <a:buNone/>
              <a:defRPr sz="2400" b="1" i="0" baseline="0">
                <a:solidFill>
                  <a:schemeClr val="tx1"/>
                </a:solidFill>
                <a:latin typeface="Arial" panose="020B0604020202020204" pitchFamily="34" charset="0"/>
                <a:cs typeface="Canda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9" name="Subtitle 2"/>
          <p:cNvSpPr txBox="1">
            <a:spLocks/>
          </p:cNvSpPr>
          <p:nvPr userDrawn="1"/>
        </p:nvSpPr>
        <p:spPr>
          <a:xfrm>
            <a:off x="685800" y="3429000"/>
            <a:ext cx="7772400" cy="2895600"/>
          </a:xfrm>
          <a:prstGeom prst="rect">
            <a:avLst/>
          </a:prstGeom>
        </p:spPr>
        <p:txBody>
          <a:bodyPr vert="horz" lIns="91440" tIns="45720" rIns="91440" bIns="45720" rtlCol="0" anchor="ctr" anchorCtr="0">
            <a:normAutofit/>
          </a:bodyPr>
          <a:lstStyle>
            <a:lvl1pPr marL="0" indent="0" algn="ctr" defTabSz="457200" rtl="0" eaLnBrk="1" latinLnBrk="0" hangingPunct="1">
              <a:spcBef>
                <a:spcPct val="20000"/>
              </a:spcBef>
              <a:buFont typeface="Arial"/>
              <a:buNone/>
              <a:defRPr sz="2400" b="1" i="0" kern="1200">
                <a:solidFill>
                  <a:srgbClr val="F47A20"/>
                </a:solidFill>
                <a:latin typeface="Candara"/>
                <a:ea typeface="+mn-ea"/>
                <a:cs typeface="Candara"/>
              </a:defRPr>
            </a:lvl1pPr>
            <a:lvl2pPr marL="457200" indent="0" algn="ctr" defTabSz="457200" rtl="0" eaLnBrk="1" latinLnBrk="0" hangingPunct="1">
              <a:spcBef>
                <a:spcPct val="20000"/>
              </a:spcBef>
              <a:buFont typeface="Arial"/>
              <a:buNone/>
              <a:defRPr sz="2800" b="0" i="0" kern="1200">
                <a:solidFill>
                  <a:schemeClr val="tx1">
                    <a:tint val="75000"/>
                  </a:schemeClr>
                </a:solidFill>
                <a:latin typeface="Candara"/>
                <a:ea typeface="+mn-ea"/>
                <a:cs typeface="Candara"/>
              </a:defRPr>
            </a:lvl2pPr>
            <a:lvl3pPr marL="914400" indent="0" algn="ctr" defTabSz="457200" rtl="0" eaLnBrk="1" latinLnBrk="0" hangingPunct="1">
              <a:spcBef>
                <a:spcPct val="20000"/>
              </a:spcBef>
              <a:buFont typeface="Arial"/>
              <a:buNone/>
              <a:defRPr sz="2400" b="0" i="0" kern="1200">
                <a:solidFill>
                  <a:schemeClr val="tx1">
                    <a:tint val="75000"/>
                  </a:schemeClr>
                </a:solidFill>
                <a:latin typeface="Candara"/>
                <a:ea typeface="+mn-ea"/>
                <a:cs typeface="Candara"/>
              </a:defRPr>
            </a:lvl3pPr>
            <a:lvl4pPr marL="1371600" indent="0" algn="ctr" defTabSz="457200" rtl="0" eaLnBrk="1" latinLnBrk="0" hangingPunct="1">
              <a:spcBef>
                <a:spcPct val="20000"/>
              </a:spcBef>
              <a:buFont typeface="Arial"/>
              <a:buNone/>
              <a:defRPr sz="2000" b="0" i="0" kern="1200">
                <a:solidFill>
                  <a:schemeClr val="tx1">
                    <a:tint val="75000"/>
                  </a:schemeClr>
                </a:solidFill>
                <a:latin typeface="Candara"/>
                <a:ea typeface="+mn-ea"/>
                <a:cs typeface="Candara"/>
              </a:defRPr>
            </a:lvl4pPr>
            <a:lvl5pPr marL="1828800" indent="0" algn="ctr" defTabSz="457200" rtl="0" eaLnBrk="1" latinLnBrk="0" hangingPunct="1">
              <a:spcBef>
                <a:spcPct val="20000"/>
              </a:spcBef>
              <a:buFont typeface="Arial"/>
              <a:buNone/>
              <a:defRPr sz="2000" b="0" i="0" kern="1200">
                <a:solidFill>
                  <a:schemeClr val="tx1">
                    <a:tint val="75000"/>
                  </a:schemeClr>
                </a:solidFill>
                <a:latin typeface="Candara"/>
                <a:ea typeface="+mn-ea"/>
                <a:cs typeface="Candara"/>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endParaRPr lang="en-US" sz="2400" b="0" i="0" dirty="0">
              <a:solidFill>
                <a:srgbClr val="006893"/>
              </a:solidFill>
              <a:latin typeface="Constantia"/>
              <a:cs typeface="Constantia"/>
            </a:endParaRPr>
          </a:p>
        </p:txBody>
      </p:sp>
      <p:sp>
        <p:nvSpPr>
          <p:cNvPr id="21" name="Content Placeholder 20"/>
          <p:cNvSpPr>
            <a:spLocks noGrp="1"/>
          </p:cNvSpPr>
          <p:nvPr>
            <p:ph sz="quarter" idx="10"/>
          </p:nvPr>
        </p:nvSpPr>
        <p:spPr>
          <a:xfrm>
            <a:off x="685800" y="3429000"/>
            <a:ext cx="7772400" cy="2971800"/>
          </a:xfrm>
        </p:spPr>
        <p:txBody>
          <a:bodyPr anchor="ctr" anchorCtr="0"/>
          <a:lstStyle>
            <a:lvl1pPr marL="0" indent="0" algn="ctr">
              <a:buNone/>
              <a:defRPr b="0" i="0" baseline="0">
                <a:latin typeface="Arial" panose="020B0604020202020204" pitchFamily="34" charset="0"/>
                <a:cs typeface="Constantia"/>
              </a:defRPr>
            </a:lvl1pPr>
            <a:lvl2pPr marL="457200" indent="0" algn="ctr">
              <a:buNone/>
              <a:defRPr b="0" i="0">
                <a:latin typeface="Constantia"/>
                <a:cs typeface="Constantia"/>
              </a:defRPr>
            </a:lvl2pPr>
            <a:lvl3pPr marL="914400" indent="0" algn="ctr">
              <a:buNone/>
              <a:defRPr b="0" i="0">
                <a:latin typeface="Constantia"/>
                <a:cs typeface="Constantia"/>
              </a:defRPr>
            </a:lvl3pPr>
            <a:lvl4pPr marL="1371600" indent="0" algn="ctr">
              <a:buNone/>
              <a:defRPr b="0" i="0">
                <a:latin typeface="Constantia"/>
                <a:cs typeface="Constantia"/>
              </a:defRPr>
            </a:lvl4pPr>
            <a:lvl5pPr marL="1828800" indent="0" algn="ctr">
              <a:buNone/>
              <a:defRPr b="0" i="0">
                <a:latin typeface="Constantia"/>
                <a:cs typeface="Constantia"/>
              </a:defRPr>
            </a:lvl5pPr>
          </a:lstStyle>
          <a:p>
            <a:pPr lvl="0"/>
            <a:r>
              <a:rPr lang="en-US" dirty="0"/>
              <a:t>Click to edit Master text styles</a:t>
            </a:r>
          </a:p>
        </p:txBody>
      </p:sp>
    </p:spTree>
    <p:extLst>
      <p:ext uri="{BB962C8B-B14F-4D97-AF65-F5344CB8AC3E}">
        <p14:creationId xmlns:p14="http://schemas.microsoft.com/office/powerpoint/2010/main" val="291387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286000"/>
            <a:ext cx="7772400" cy="1447800"/>
          </a:xfrm>
        </p:spPr>
        <p:txBody>
          <a:bodyPr>
            <a:noAutofit/>
          </a:bodyPr>
          <a:lstStyle>
            <a:lvl1pPr algn="r">
              <a:defRPr sz="4800" baseline="0"/>
            </a:lvl1pPr>
          </a:lstStyle>
          <a:p>
            <a:r>
              <a:rPr lang="en-US" dirty="0"/>
              <a:t>Chapter Slide</a:t>
            </a:r>
          </a:p>
        </p:txBody>
      </p:sp>
      <p:sp>
        <p:nvSpPr>
          <p:cNvPr id="3" name="Subtitle 2"/>
          <p:cNvSpPr>
            <a:spLocks noGrp="1"/>
          </p:cNvSpPr>
          <p:nvPr>
            <p:ph type="subTitle" idx="1"/>
          </p:nvPr>
        </p:nvSpPr>
        <p:spPr>
          <a:xfrm>
            <a:off x="685800" y="4038600"/>
            <a:ext cx="7772400" cy="457200"/>
          </a:xfrm>
        </p:spPr>
        <p:txBody>
          <a:bodyPr anchor="ctr" anchorCtr="0">
            <a:normAutofit/>
          </a:bodyPr>
          <a:lstStyle>
            <a:lvl1pPr marL="0" indent="0" algn="r">
              <a:buNone/>
              <a:defRPr sz="2400" b="1" i="0" baseline="0">
                <a:solidFill>
                  <a:schemeClr val="tx2"/>
                </a:solidFill>
                <a:latin typeface="Arial" panose="020B0604020202020204" pitchFamily="34" charset="0"/>
                <a:cs typeface="Canda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26399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unordered lis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lvl1pPr>
              <a:defRPr baseline="0"/>
            </a:lvl1pPr>
          </a:lstStyle>
          <a:p>
            <a:r>
              <a:rPr lang="en-US" dirty="0"/>
              <a:t>Click to edit Master title style</a:t>
            </a:r>
          </a:p>
        </p:txBody>
      </p:sp>
      <p:sp>
        <p:nvSpPr>
          <p:cNvPr id="3" name="Content Placeholder 2"/>
          <p:cNvSpPr>
            <a:spLocks noGrp="1"/>
          </p:cNvSpPr>
          <p:nvPr>
            <p:ph idx="1"/>
          </p:nvPr>
        </p:nvSpPr>
        <p:spPr>
          <a:xfrm>
            <a:off x="457200" y="1905397"/>
            <a:ext cx="8229600" cy="3992563"/>
          </a:xfrm>
        </p:spPr>
        <p:txBody>
          <a:bodyPr anchor="t" anchorCtr="0"/>
          <a:lstStyle>
            <a:lvl1pPr marL="342900" indent="-342900">
              <a:buClr>
                <a:srgbClr val="F47A20"/>
              </a:buClr>
              <a:buFont typeface="Lucida Grande"/>
              <a:buChar char="▸"/>
              <a:defRPr b="0" i="0" baseline="0">
                <a:latin typeface="Arial" panose="020B0604020202020204" pitchFamily="34" charset="0"/>
                <a:cs typeface="Constantia"/>
              </a:defRPr>
            </a:lvl1pPr>
            <a:lvl2pPr marL="742950" indent="-285750">
              <a:buClr>
                <a:srgbClr val="F47A20"/>
              </a:buClr>
              <a:buFont typeface="Wingdings" panose="05000000000000000000" pitchFamily="2" charset="2"/>
              <a:buChar char="§"/>
              <a:defRPr b="0" i="0" baseline="0">
                <a:latin typeface="Constantia"/>
                <a:cs typeface="Constantia"/>
              </a:defRPr>
            </a:lvl2pPr>
            <a:lvl3pPr>
              <a:buClr>
                <a:srgbClr val="F47A20"/>
              </a:buClr>
              <a:defRPr b="0" i="0" baseline="0">
                <a:latin typeface="Constantia"/>
                <a:cs typeface="Constantia"/>
              </a:defRPr>
            </a:lvl3pPr>
            <a:lvl4pPr marL="1600200" indent="-228600">
              <a:buClr>
                <a:srgbClr val="F47A20"/>
              </a:buClr>
              <a:buFont typeface="Wingdings" panose="05000000000000000000" pitchFamily="2" charset="2"/>
              <a:buChar char="§"/>
              <a:defRPr b="0" i="0" baseline="0">
                <a:latin typeface="Constantia"/>
                <a:cs typeface="Constantia"/>
              </a:defRPr>
            </a:lvl4pPr>
            <a:lvl5pPr marL="2057400" indent="-228600">
              <a:buClr>
                <a:srgbClr val="F47A20"/>
              </a:buClr>
              <a:buFont typeface="Wingdings" panose="05000000000000000000" pitchFamily="2" charset="2"/>
              <a:buChar char="§"/>
              <a:defRPr b="0" i="0" baseline="0">
                <a:latin typeface="Constantia"/>
                <a:cs typeface="Constant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b="0" i="0">
                <a:latin typeface="Constantia"/>
                <a:cs typeface="Constantia"/>
              </a:defRPr>
            </a:lvl1pPr>
          </a:lstStyle>
          <a:p>
            <a:fld id="{56D2E3DF-B015-8A4D-AF34-4CE7DD0C4D80}" type="slidenum">
              <a:rPr lang="en-US" smtClean="0"/>
              <a:pPr/>
              <a:t>‹#›</a:t>
            </a:fld>
            <a:endParaRPr lang="en-US" dirty="0"/>
          </a:p>
        </p:txBody>
      </p:sp>
      <p:sp>
        <p:nvSpPr>
          <p:cNvPr id="8"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21471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Order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533400"/>
            <a:ext cx="8229600" cy="739588"/>
          </a:xfrm>
        </p:spPr>
        <p:txBody>
          <a:bodyPr anchor="t"/>
          <a:lstStyle>
            <a:lvl1pPr>
              <a:defRPr baseline="0"/>
            </a:lvl1pPr>
          </a:lstStyle>
          <a:p>
            <a:r>
              <a:rPr lang="en-US" dirty="0"/>
              <a:t>Click to edit Master title styled  </a:t>
            </a:r>
          </a:p>
        </p:txBody>
      </p:sp>
      <p:sp>
        <p:nvSpPr>
          <p:cNvPr id="3" name="Content Placeholder 2"/>
          <p:cNvSpPr>
            <a:spLocks noGrp="1"/>
          </p:cNvSpPr>
          <p:nvPr>
            <p:ph idx="1"/>
          </p:nvPr>
        </p:nvSpPr>
        <p:spPr>
          <a:xfrm>
            <a:off x="457200" y="2057400"/>
            <a:ext cx="8229600" cy="3992563"/>
          </a:xfrm>
        </p:spPr>
        <p:txBody>
          <a:bodyPr anchor="t" anchorCtr="0"/>
          <a:lstStyle>
            <a:lvl1pPr marL="514350" indent="-514350">
              <a:buClr>
                <a:srgbClr val="F47A20"/>
              </a:buClr>
              <a:buFont typeface="+mj-lt"/>
              <a:buAutoNum type="arabicPeriod"/>
              <a:defRPr b="0" i="0" baseline="0">
                <a:latin typeface="Arial" panose="020B0604020202020204" pitchFamily="34" charset="0"/>
                <a:cs typeface="Constantia"/>
              </a:defRPr>
            </a:lvl1pPr>
            <a:lvl2pPr marL="971550" indent="-514350">
              <a:buClr>
                <a:srgbClr val="F47A20"/>
              </a:buClr>
              <a:buFont typeface="+mj-lt"/>
              <a:buAutoNum type="alphaLcPeriod"/>
              <a:defRPr b="0" i="0" baseline="0">
                <a:latin typeface="Arial" panose="020B0604020202020204" pitchFamily="34" charset="0"/>
                <a:cs typeface="Constantia"/>
              </a:defRPr>
            </a:lvl2pPr>
            <a:lvl3pPr marL="1371600" indent="-457200">
              <a:buClr>
                <a:srgbClr val="F47A20"/>
              </a:buClr>
              <a:buFont typeface="+mj-lt"/>
              <a:buAutoNum type="romanLcPeriod"/>
              <a:defRPr b="0" i="0" baseline="0">
                <a:latin typeface="Arial" panose="020B0604020202020204" pitchFamily="34" charset="0"/>
                <a:cs typeface="Constantia"/>
              </a:defRPr>
            </a:lvl3pPr>
            <a:lvl4pPr marL="1828800" indent="-457200">
              <a:buClr>
                <a:srgbClr val="F47A20"/>
              </a:buClr>
              <a:buSzPct val="80000"/>
              <a:buFont typeface="+mj-lt"/>
              <a:buAutoNum type="arabicParenR"/>
              <a:defRPr b="0" i="0" baseline="0">
                <a:latin typeface="Arial" panose="020B0604020202020204" pitchFamily="34" charset="0"/>
                <a:cs typeface="Constantia"/>
              </a:defRPr>
            </a:lvl4pPr>
            <a:lvl5pPr marL="2286000" indent="-457200">
              <a:buClr>
                <a:srgbClr val="F47A20"/>
              </a:buClr>
              <a:buSzPct val="80000"/>
              <a:buFont typeface="+mj-lt"/>
              <a:buAutoNum type="alphaLcParenR"/>
              <a:defRPr b="0" i="0" baseline="0">
                <a:latin typeface="Arial" panose="020B0604020202020204" pitchFamily="34" charset="0"/>
                <a:cs typeface="Constant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b="0" i="0">
                <a:latin typeface="Constantia"/>
                <a:cs typeface="Constantia"/>
              </a:defRPr>
            </a:lvl1pPr>
          </a:lstStyle>
          <a:p>
            <a:fld id="{56D2E3DF-B015-8A4D-AF34-4CE7DD0C4D80}" type="slidenum">
              <a:rPr lang="en-US" smtClean="0"/>
              <a:pPr/>
              <a:t>‹#›</a:t>
            </a:fld>
            <a:endParaRPr lang="en-US" dirty="0"/>
          </a:p>
        </p:txBody>
      </p:sp>
      <p:sp>
        <p:nvSpPr>
          <p:cNvPr id="8"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(e.g.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509272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 Ordered lis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39588"/>
          </a:xfrm>
        </p:spPr>
        <p:txBody>
          <a:bodyPr/>
          <a:lstStyle>
            <a:lvl1pPr>
              <a:defRPr baseline="0"/>
            </a:lvl1pPr>
          </a:lstStyle>
          <a:p>
            <a:r>
              <a:rPr lang="en-US" dirty="0"/>
              <a:t>Click to edit Master title style</a:t>
            </a:r>
          </a:p>
        </p:txBody>
      </p:sp>
      <p:sp>
        <p:nvSpPr>
          <p:cNvPr id="3" name="Content Placeholder 2"/>
          <p:cNvSpPr>
            <a:spLocks noGrp="1"/>
          </p:cNvSpPr>
          <p:nvPr>
            <p:ph idx="1" hasCustomPrompt="1"/>
          </p:nvPr>
        </p:nvSpPr>
        <p:spPr>
          <a:xfrm>
            <a:off x="457200" y="1417637"/>
            <a:ext cx="8229600" cy="3992563"/>
          </a:xfrm>
        </p:spPr>
        <p:txBody>
          <a:bodyPr anchor="ctr" anchorCtr="0"/>
          <a:lstStyle>
            <a:lvl1pPr marL="0" indent="0">
              <a:buClr>
                <a:srgbClr val="F47A20"/>
              </a:buClr>
              <a:buFont typeface="+mj-lt"/>
              <a:buNone/>
              <a:defRPr b="0" i="0" baseline="0">
                <a:latin typeface="Arial" panose="020B0604020202020204" pitchFamily="34" charset="0"/>
                <a:cs typeface="Constantia"/>
              </a:defRPr>
            </a:lvl1pPr>
            <a:lvl2pPr marL="971550" indent="-514350">
              <a:buClr>
                <a:srgbClr val="F47A20"/>
              </a:buClr>
              <a:buFont typeface="+mj-lt"/>
              <a:buAutoNum type="alphaLcPeriod"/>
              <a:defRPr b="0" i="0">
                <a:latin typeface="Constantia"/>
                <a:cs typeface="Constantia"/>
              </a:defRPr>
            </a:lvl2pPr>
            <a:lvl3pPr marL="1371600" indent="-457200">
              <a:buClr>
                <a:srgbClr val="F47A20"/>
              </a:buClr>
              <a:buFont typeface="+mj-lt"/>
              <a:buAutoNum type="romanLcPeriod"/>
              <a:defRPr b="0" i="0">
                <a:latin typeface="Constantia"/>
                <a:cs typeface="Constantia"/>
              </a:defRPr>
            </a:lvl3pPr>
            <a:lvl4pPr marL="1828800" indent="-457200">
              <a:buClr>
                <a:srgbClr val="F47A20"/>
              </a:buClr>
              <a:buSzPct val="80000"/>
              <a:buFont typeface="+mj-lt"/>
              <a:buAutoNum type="arabicParenR"/>
              <a:defRPr b="0" i="0">
                <a:latin typeface="Constantia"/>
                <a:cs typeface="Constantia"/>
              </a:defRPr>
            </a:lvl4pPr>
            <a:lvl5pPr marL="2286000" indent="-457200">
              <a:buClr>
                <a:srgbClr val="F47A20"/>
              </a:buClr>
              <a:buSzPct val="80000"/>
              <a:buFont typeface="+mj-lt"/>
              <a:buAutoNum type="alphaLcParenR"/>
              <a:defRPr b="0" i="0">
                <a:latin typeface="Constantia"/>
                <a:cs typeface="Constantia"/>
              </a:defRPr>
            </a:lvl5pPr>
          </a:lstStyle>
          <a:p>
            <a:pPr lvl="0"/>
            <a:r>
              <a:rPr lang="en-US" dirty="0"/>
              <a:t>Text</a:t>
            </a:r>
          </a:p>
        </p:txBody>
      </p:sp>
      <p:sp>
        <p:nvSpPr>
          <p:cNvPr id="6" name="Slide Number Placeholder 5"/>
          <p:cNvSpPr>
            <a:spLocks noGrp="1"/>
          </p:cNvSpPr>
          <p:nvPr>
            <p:ph type="sldNum" sz="quarter" idx="12"/>
          </p:nvPr>
        </p:nvSpPr>
        <p:spPr/>
        <p:txBody>
          <a:bodyPr/>
          <a:lstStyle>
            <a:lvl1pPr>
              <a:defRPr b="0" i="0">
                <a:latin typeface="Constantia"/>
                <a:cs typeface="Constantia"/>
              </a:defRPr>
            </a:lvl1pPr>
          </a:lstStyle>
          <a:p>
            <a:fld id="{56D2E3DF-B015-8A4D-AF34-4CE7DD0C4D80}" type="slidenum">
              <a:rPr lang="en-US" smtClean="0"/>
              <a:pPr/>
              <a:t>‹#›</a:t>
            </a:fld>
            <a:endParaRPr lang="en-US" dirty="0"/>
          </a:p>
        </p:txBody>
      </p:sp>
      <p:sp>
        <p:nvSpPr>
          <p:cNvPr id="8"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(e.g.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13025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no copyright (when using someone else's pic, etc)">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39588"/>
          </a:xfrm>
        </p:spPr>
        <p:txBody>
          <a:bodyPr anchor="t"/>
          <a:lstStyle/>
          <a:p>
            <a:r>
              <a:rPr lang="en-US" dirty="0"/>
              <a:t>Click to edit Master title style</a:t>
            </a:r>
          </a:p>
        </p:txBody>
      </p:sp>
      <p:sp>
        <p:nvSpPr>
          <p:cNvPr id="3" name="Content Placeholder 2"/>
          <p:cNvSpPr>
            <a:spLocks noGrp="1"/>
          </p:cNvSpPr>
          <p:nvPr>
            <p:ph idx="1" hasCustomPrompt="1"/>
          </p:nvPr>
        </p:nvSpPr>
        <p:spPr>
          <a:xfrm>
            <a:off x="457200" y="1417637"/>
            <a:ext cx="8229600" cy="3992563"/>
          </a:xfrm>
        </p:spPr>
        <p:txBody>
          <a:bodyPr anchor="ctr" anchorCtr="0"/>
          <a:lstStyle>
            <a:lvl1pPr marL="0" indent="0">
              <a:buClr>
                <a:srgbClr val="F47A20"/>
              </a:buClr>
              <a:buFont typeface="+mj-lt"/>
              <a:buNone/>
              <a:defRPr b="0" i="0" baseline="0">
                <a:latin typeface="Arial" panose="020B0604020202020204" pitchFamily="34" charset="0"/>
                <a:cs typeface="Constantia"/>
              </a:defRPr>
            </a:lvl1pPr>
            <a:lvl2pPr marL="971550" indent="-514350">
              <a:buClr>
                <a:srgbClr val="F47A20"/>
              </a:buClr>
              <a:buFont typeface="+mj-lt"/>
              <a:buAutoNum type="alphaLcPeriod"/>
              <a:defRPr b="0" i="0">
                <a:latin typeface="Constantia"/>
                <a:cs typeface="Constantia"/>
              </a:defRPr>
            </a:lvl2pPr>
            <a:lvl3pPr marL="1371600" indent="-457200">
              <a:buClr>
                <a:srgbClr val="F47A20"/>
              </a:buClr>
              <a:buFont typeface="+mj-lt"/>
              <a:buAutoNum type="romanLcPeriod"/>
              <a:defRPr b="0" i="0">
                <a:latin typeface="Constantia"/>
                <a:cs typeface="Constantia"/>
              </a:defRPr>
            </a:lvl3pPr>
            <a:lvl4pPr marL="1828800" indent="-457200">
              <a:buClr>
                <a:srgbClr val="F47A20"/>
              </a:buClr>
              <a:buSzPct val="80000"/>
              <a:buFont typeface="+mj-lt"/>
              <a:buAutoNum type="arabicParenR"/>
              <a:defRPr b="0" i="0">
                <a:latin typeface="Constantia"/>
                <a:cs typeface="Constantia"/>
              </a:defRPr>
            </a:lvl4pPr>
            <a:lvl5pPr marL="2286000" indent="-457200">
              <a:buClr>
                <a:srgbClr val="F47A20"/>
              </a:buClr>
              <a:buSzPct val="80000"/>
              <a:buFont typeface="+mj-lt"/>
              <a:buAutoNum type="alphaLcParenR"/>
              <a:defRPr b="0" i="0">
                <a:latin typeface="Constantia"/>
                <a:cs typeface="Constantia"/>
              </a:defRPr>
            </a:lvl5pPr>
          </a:lstStyle>
          <a:p>
            <a:pPr lvl="0"/>
            <a:r>
              <a:rPr lang="en-US" dirty="0"/>
              <a:t>Text</a:t>
            </a:r>
          </a:p>
        </p:txBody>
      </p:sp>
      <p:sp>
        <p:nvSpPr>
          <p:cNvPr id="6" name="Slide Number Placeholder 5"/>
          <p:cNvSpPr>
            <a:spLocks noGrp="1"/>
          </p:cNvSpPr>
          <p:nvPr>
            <p:ph type="sldNum" sz="quarter" idx="12"/>
          </p:nvPr>
        </p:nvSpPr>
        <p:spPr/>
        <p:txBody>
          <a:bodyPr/>
          <a:lstStyle>
            <a:lvl1pPr>
              <a:defRPr b="0" i="0">
                <a:latin typeface="Constantia"/>
                <a:cs typeface="Constantia"/>
              </a:defRPr>
            </a:lvl1pPr>
          </a:lstStyle>
          <a:p>
            <a:fld id="{56D2E3DF-B015-8A4D-AF34-4CE7DD0C4D80}" type="slidenum">
              <a:rPr lang="en-US" smtClean="0"/>
              <a:pPr/>
              <a:t>‹#›</a:t>
            </a:fld>
            <a:endParaRPr lang="en-US" dirty="0"/>
          </a:p>
        </p:txBody>
      </p:sp>
      <p:sp>
        <p:nvSpPr>
          <p:cNvPr id="8"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baseline="0">
                <a:solidFill>
                  <a:schemeClr val="bg1"/>
                </a:solidFill>
                <a:latin typeface="+mj-lt"/>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(e.g. I. Introduction | Asians)</a:t>
            </a:r>
            <a:endParaRPr lang="en-US" dirty="0">
              <a:solidFill>
                <a:schemeClr val="bg1"/>
              </a:solidFill>
            </a:endParaRPr>
          </a:p>
        </p:txBody>
      </p:sp>
    </p:spTree>
    <p:extLst>
      <p:ext uri="{BB962C8B-B14F-4D97-AF65-F5344CB8AC3E}">
        <p14:creationId xmlns:p14="http://schemas.microsoft.com/office/powerpoint/2010/main" val="3567838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fetime Spiral">
    <p:spTree>
      <p:nvGrpSpPr>
        <p:cNvPr id="1" name=""/>
        <p:cNvGrpSpPr/>
        <p:nvPr/>
      </p:nvGrpSpPr>
      <p:grpSpPr>
        <a:xfrm>
          <a:off x="0" y="0"/>
          <a:ext cx="0" cy="0"/>
          <a:chOff x="0" y="0"/>
          <a:chExt cx="0" cy="0"/>
        </a:xfrm>
      </p:grpSpPr>
      <p:pic>
        <p:nvPicPr>
          <p:cNvPr id="5"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1158875"/>
            <a:ext cx="9175750" cy="5697538"/>
          </a:xfrm>
          <a:prstGeom prst="rect">
            <a:avLst/>
          </a:prstGeom>
        </p:spPr>
      </p:pic>
      <p:sp>
        <p:nvSpPr>
          <p:cNvPr id="6"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285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fetime Spiral: Infant, Child, Teenager">
    <p:spTree>
      <p:nvGrpSpPr>
        <p:cNvPr id="1" name=""/>
        <p:cNvGrpSpPr/>
        <p:nvPr/>
      </p:nvGrpSpPr>
      <p:grpSpPr>
        <a:xfrm>
          <a:off x="0" y="0"/>
          <a:ext cx="0" cy="0"/>
          <a:chOff x="0" y="0"/>
          <a:chExt cx="0" cy="0"/>
        </a:xfrm>
      </p:grpSpPr>
      <p:pic>
        <p:nvPicPr>
          <p:cNvPr id="5"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1158875"/>
            <a:ext cx="9175750" cy="5697538"/>
          </a:xfrm>
          <a:prstGeom prst="rect">
            <a:avLst/>
          </a:prstGeom>
        </p:spPr>
      </p:pic>
      <p:pic>
        <p:nvPicPr>
          <p:cNvPr id="4" name="Picture 2" descr="E:\Lifetime Spiral_01.03.2011\Graphic_files\ZoomIn\InfantChildTeenager.jpg"/>
          <p:cNvPicPr>
            <a:picLocks noChangeAspect="1" noChangeArrowheads="1"/>
          </p:cNvPicPr>
          <p:nvPr userDrawn="1"/>
        </p:nvPicPr>
        <p:blipFill>
          <a:blip r:embed="rId3">
            <a:extLst>
              <a:ext uri="{28A0092B-C50C-407E-A947-70E740481C1C}">
                <a14:useLocalDpi xmlns:a14="http://schemas.microsoft.com/office/drawing/2010/main" val="0"/>
              </a:ext>
            </a:extLst>
          </a:blip>
          <a:srcRect b="7050"/>
          <a:stretch>
            <a:fillRect/>
          </a:stretch>
        </p:blipFill>
        <p:spPr bwMode="auto">
          <a:xfrm>
            <a:off x="2286000" y="2495367"/>
            <a:ext cx="5111750" cy="3748088"/>
          </a:xfrm>
          <a:prstGeom prst="rect">
            <a:avLst/>
          </a:prstGeom>
          <a:noFill/>
          <a:ln w="28575">
            <a:solidFill>
              <a:srgbClr val="006993"/>
            </a:solidFill>
            <a:miter lim="800000"/>
            <a:headEnd/>
            <a:tailEnd/>
          </a:ln>
          <a:extLst>
            <a:ext uri="{909E8E84-426E-40DD-AFC4-6F175D3DCCD1}">
              <a14:hiddenFill xmlns:a14="http://schemas.microsoft.com/office/drawing/2010/main">
                <a:solidFill>
                  <a:srgbClr val="FFFFFF"/>
                </a:solidFill>
              </a14:hiddenFill>
            </a:ext>
          </a:extLst>
        </p:spPr>
      </p:pic>
      <p:sp>
        <p:nvSpPr>
          <p:cNvPr id="6"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8" name="TextBox 7"/>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2024433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fetime Spiral: Young Adult">
    <p:spTree>
      <p:nvGrpSpPr>
        <p:cNvPr id="1" name=""/>
        <p:cNvGrpSpPr/>
        <p:nvPr/>
      </p:nvGrpSpPr>
      <p:grpSpPr>
        <a:xfrm>
          <a:off x="0" y="0"/>
          <a:ext cx="0" cy="0"/>
          <a:chOff x="0" y="0"/>
          <a:chExt cx="0" cy="0"/>
        </a:xfrm>
      </p:grpSpPr>
      <p:pic>
        <p:nvPicPr>
          <p:cNvPr id="5"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1158875"/>
            <a:ext cx="9175750" cy="5697538"/>
          </a:xfrm>
          <a:prstGeom prst="rect">
            <a:avLst/>
          </a:prstGeom>
        </p:spPr>
      </p:pic>
      <p:pic>
        <p:nvPicPr>
          <p:cNvPr id="3" name="Picture 2" descr="E:\Lifetime Spiral_01.03.2011\Graphic_files\ZoomIn\YoungAdult.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47800" y="4724400"/>
            <a:ext cx="4981575" cy="1769653"/>
          </a:xfrm>
          <a:prstGeom prst="rect">
            <a:avLst/>
          </a:prstGeom>
          <a:noFill/>
          <a:ln w="28575">
            <a:solidFill>
              <a:srgbClr val="006993"/>
            </a:solidFill>
            <a:miter lim="800000"/>
            <a:headEnd/>
            <a:tailEnd/>
          </a:ln>
          <a:extLst>
            <a:ext uri="{909E8E84-426E-40DD-AFC4-6F175D3DCCD1}">
              <a14:hiddenFill xmlns:a14="http://schemas.microsoft.com/office/drawing/2010/main">
                <a:solidFill>
                  <a:srgbClr val="FFFFFF"/>
                </a:solidFill>
              </a14:hiddenFill>
            </a:ext>
          </a:extLst>
        </p:spPr>
      </p:pic>
      <p:sp>
        <p:nvSpPr>
          <p:cNvPr id="4"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8" name="TextBox 7"/>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3720912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fetime Spiral: Adult">
    <p:spTree>
      <p:nvGrpSpPr>
        <p:cNvPr id="1" name=""/>
        <p:cNvGrpSpPr/>
        <p:nvPr/>
      </p:nvGrpSpPr>
      <p:grpSpPr>
        <a:xfrm>
          <a:off x="0" y="0"/>
          <a:ext cx="0" cy="0"/>
          <a:chOff x="0" y="0"/>
          <a:chExt cx="0" cy="0"/>
        </a:xfrm>
      </p:grpSpPr>
      <p:pic>
        <p:nvPicPr>
          <p:cNvPr id="5"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1158875"/>
            <a:ext cx="9175750" cy="5697538"/>
          </a:xfrm>
          <a:prstGeom prst="rect">
            <a:avLst/>
          </a:prstGeom>
        </p:spPr>
      </p:pic>
      <p:pic>
        <p:nvPicPr>
          <p:cNvPr id="3" name="Picture 2" descr="E:\Lifetime Spiral_01.03.2011\Graphic_files\ZoomIn\Adult.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800" y="2057400"/>
            <a:ext cx="4507571" cy="4419600"/>
          </a:xfrm>
          <a:prstGeom prst="rect">
            <a:avLst/>
          </a:prstGeom>
          <a:noFill/>
          <a:ln w="28575">
            <a:solidFill>
              <a:srgbClr val="006993"/>
            </a:solidFill>
            <a:miter lim="800000"/>
            <a:headEnd/>
            <a:tailEnd/>
          </a:ln>
          <a:extLst>
            <a:ext uri="{909E8E84-426E-40DD-AFC4-6F175D3DCCD1}">
              <a14:hiddenFill xmlns:a14="http://schemas.microsoft.com/office/drawing/2010/main">
                <a:solidFill>
                  <a:srgbClr val="FFFFFF"/>
                </a:solidFill>
              </a14:hiddenFill>
            </a:ext>
          </a:extLst>
        </p:spPr>
      </p:pic>
      <p:sp>
        <p:nvSpPr>
          <p:cNvPr id="4"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4021705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fetime Spiral: Elder">
    <p:spTree>
      <p:nvGrpSpPr>
        <p:cNvPr id="1" name=""/>
        <p:cNvGrpSpPr/>
        <p:nvPr/>
      </p:nvGrpSpPr>
      <p:grpSpPr>
        <a:xfrm>
          <a:off x="0" y="0"/>
          <a:ext cx="0" cy="0"/>
          <a:chOff x="0" y="0"/>
          <a:chExt cx="0" cy="0"/>
        </a:xfrm>
      </p:grpSpPr>
      <p:pic>
        <p:nvPicPr>
          <p:cNvPr id="5"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1158875"/>
            <a:ext cx="9175750" cy="5697538"/>
          </a:xfrm>
          <a:prstGeom prst="rect">
            <a:avLst/>
          </a:prstGeom>
        </p:spPr>
      </p:pic>
      <p:pic>
        <p:nvPicPr>
          <p:cNvPr id="4" name="Picture 2" descr="E:\Lifetime Spiral_01.03.2011\Graphic_files\ZoomIn\Elder.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19600" y="1981200"/>
            <a:ext cx="3586163" cy="2557463"/>
          </a:xfrm>
          <a:prstGeom prst="rect">
            <a:avLst/>
          </a:prstGeom>
          <a:noFill/>
          <a:ln w="28575">
            <a:solidFill>
              <a:srgbClr val="006993"/>
            </a:solidFill>
            <a:miter lim="800000"/>
            <a:headEnd/>
            <a:tailEnd/>
          </a:ln>
          <a:extLst>
            <a:ext uri="{909E8E84-426E-40DD-AFC4-6F175D3DCCD1}">
              <a14:hiddenFill xmlns:a14="http://schemas.microsoft.com/office/drawing/2010/main">
                <a:solidFill>
                  <a:srgbClr val="FFFFFF"/>
                </a:solidFill>
              </a14:hiddenFill>
            </a:ext>
          </a:extLst>
        </p:spPr>
      </p:pic>
      <p:sp>
        <p:nvSpPr>
          <p:cNvPr id="6" name="Text Placeholder 13"/>
          <p:cNvSpPr>
            <a:spLocks noGrp="1"/>
          </p:cNvSpPr>
          <p:nvPr>
            <p:ph type="body" sz="quarter" idx="14"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Breadcrumb (I. Introduction | Asians)</a:t>
            </a:r>
            <a:endParaRPr lang="en-US" dirty="0">
              <a:solidFill>
                <a:schemeClr val="bg1"/>
              </a:solidFill>
            </a:endParaRPr>
          </a:p>
        </p:txBody>
      </p:sp>
      <p:sp>
        <p:nvSpPr>
          <p:cNvPr id="7" name="TextBox 6"/>
          <p:cNvSpPr txBox="1"/>
          <p:nvPr userDrawn="1"/>
        </p:nvSpPr>
        <p:spPr>
          <a:xfrm>
            <a:off x="152400" y="6581001"/>
            <a:ext cx="3733800" cy="276999"/>
          </a:xfrm>
          <a:prstGeom prst="rect">
            <a:avLst/>
          </a:prstGeom>
          <a:noFill/>
        </p:spPr>
        <p:txBody>
          <a:bodyPr wrap="square" rtlCol="0">
            <a:spAutoFit/>
          </a:bodyPr>
          <a:lstStyle/>
          <a:p>
            <a:r>
              <a:rPr lang="en-US" sz="1200" dirty="0">
                <a:solidFill>
                  <a:srgbClr val="006893"/>
                </a:solidFill>
                <a:latin typeface="Constantia" panose="02030602050306030303" pitchFamily="18" charset="0"/>
              </a:rPr>
              <a:t>© Asian Pacific</a:t>
            </a:r>
            <a:r>
              <a:rPr lang="en-US" sz="1200" baseline="0" dirty="0">
                <a:solidFill>
                  <a:srgbClr val="006893"/>
                </a:solidFill>
                <a:latin typeface="Constantia" panose="02030602050306030303" pitchFamily="18" charset="0"/>
              </a:rPr>
              <a:t> Institute on Gender-Based Violence</a:t>
            </a:r>
            <a:endParaRPr lang="en-US" sz="1200" dirty="0">
              <a:solidFill>
                <a:srgbClr val="006893"/>
              </a:solidFill>
              <a:latin typeface="Constantia" panose="02030602050306030303" pitchFamily="18" charset="0"/>
            </a:endParaRPr>
          </a:p>
        </p:txBody>
      </p:sp>
    </p:spTree>
    <p:extLst>
      <p:ext uri="{BB962C8B-B14F-4D97-AF65-F5344CB8AC3E}">
        <p14:creationId xmlns:p14="http://schemas.microsoft.com/office/powerpoint/2010/main" val="2208200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T Spiral unordered bulle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0" y="1814512"/>
            <a:ext cx="5181600" cy="4906963"/>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C29F6C1-2D24-4685-9966-A371B55D8C8C}" type="slidenum">
              <a:rPr lang="en-US" smtClean="0"/>
              <a:t>‹#›</a:t>
            </a:fld>
            <a:endParaRPr lang="en-US" dirty="0"/>
          </a:p>
        </p:txBody>
      </p:sp>
      <p:sp>
        <p:nvSpPr>
          <p:cNvPr id="8" name="Text Placeholder 13"/>
          <p:cNvSpPr>
            <a:spLocks noGrp="1"/>
          </p:cNvSpPr>
          <p:nvPr>
            <p:ph type="body" sz="quarter" idx="13" hasCustomPrompt="1"/>
          </p:nvPr>
        </p:nvSpPr>
        <p:spPr>
          <a:xfrm>
            <a:off x="457200" y="0"/>
            <a:ext cx="8229600" cy="533400"/>
          </a:xfrm>
        </p:spPr>
        <p:txBody>
          <a:bodyPr anchor="ctr" anchorCtr="0">
            <a:normAutofit/>
          </a:bodyPr>
          <a:lstStyle>
            <a:lvl1pPr marL="0" indent="0" algn="r">
              <a:buNone/>
              <a:defRPr sz="1800" b="0" i="0">
                <a:solidFill>
                  <a:schemeClr val="bg1"/>
                </a:solidFill>
                <a:latin typeface="Candara"/>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I. Introduction | Asians</a:t>
            </a:r>
            <a:endParaRPr lang="en-US" dirty="0">
              <a:solidFill>
                <a:schemeClr val="bg1"/>
              </a:solidFill>
            </a:endParaRPr>
          </a:p>
        </p:txBody>
      </p:sp>
      <p:sp>
        <p:nvSpPr>
          <p:cNvPr id="10" name="Text Placeholder 9"/>
          <p:cNvSpPr>
            <a:spLocks noGrp="1"/>
          </p:cNvSpPr>
          <p:nvPr>
            <p:ph type="body" sz="quarter" idx="14" hasCustomPrompt="1"/>
          </p:nvPr>
        </p:nvSpPr>
        <p:spPr>
          <a:xfrm>
            <a:off x="3505200" y="533400"/>
            <a:ext cx="5181600" cy="457200"/>
          </a:xfrm>
        </p:spPr>
        <p:txBody>
          <a:bodyPr>
            <a:noAutofit/>
          </a:bodyPr>
          <a:lstStyle>
            <a:lvl1pPr marL="0" indent="0">
              <a:buNone/>
              <a:defRPr sz="2800" b="1" i="0" baseline="0">
                <a:solidFill>
                  <a:schemeClr val="bg1"/>
                </a:solidFill>
                <a:latin typeface="Arial" panose="020B0604020202020204" pitchFamily="34" charset="0"/>
                <a:cs typeface="Candara"/>
              </a:defRPr>
            </a:lvl1pPr>
          </a:lstStyle>
          <a:p>
            <a:pPr lvl="0"/>
            <a:r>
              <a:rPr lang="en-US" dirty="0"/>
              <a:t>What Does this Show?</a:t>
            </a:r>
          </a:p>
        </p:txBody>
      </p:sp>
      <p:sp>
        <p:nvSpPr>
          <p:cNvPr id="12" name="TextBox 11"/>
          <p:cNvSpPr txBox="1"/>
          <p:nvPr userDrawn="1"/>
        </p:nvSpPr>
        <p:spPr>
          <a:xfrm>
            <a:off x="381000" y="609600"/>
            <a:ext cx="2667000" cy="323165"/>
          </a:xfrm>
          <a:prstGeom prst="rect">
            <a:avLst/>
          </a:prstGeom>
          <a:noFill/>
        </p:spPr>
        <p:txBody>
          <a:bodyPr wrap="square" rtlCol="0">
            <a:spAutoFit/>
          </a:bodyPr>
          <a:lstStyle/>
          <a:p>
            <a:pPr algn="ctr"/>
            <a:r>
              <a:rPr lang="en-US" sz="1500" dirty="0">
                <a:solidFill>
                  <a:schemeClr val="bg1"/>
                </a:solidFill>
                <a:latin typeface="Univers47-CondensedLight" pitchFamily="34" charset="0"/>
              </a:rPr>
              <a:t>Lifetime Spiral of Gender Violence</a:t>
            </a:r>
          </a:p>
        </p:txBody>
      </p:sp>
      <p:sp>
        <p:nvSpPr>
          <p:cNvPr id="7" name="TextBox 6"/>
          <p:cNvSpPr txBox="1"/>
          <p:nvPr userDrawn="1"/>
        </p:nvSpPr>
        <p:spPr>
          <a:xfrm>
            <a:off x="381000" y="6396335"/>
            <a:ext cx="2438400" cy="461665"/>
          </a:xfrm>
          <a:prstGeom prst="rect">
            <a:avLst/>
          </a:prstGeom>
          <a:noFill/>
        </p:spPr>
        <p:txBody>
          <a:bodyPr wrap="square" rtlCol="0">
            <a:spAutoFit/>
          </a:bodyPr>
          <a:lstStyle/>
          <a:p>
            <a:r>
              <a:rPr lang="en-US" sz="1200" dirty="0">
                <a:solidFill>
                  <a:schemeClr val="bg1"/>
                </a:solidFill>
                <a:latin typeface="Constantia" panose="02030602050306030303" pitchFamily="18" charset="0"/>
              </a:rPr>
              <a:t>© Asian Pacific</a:t>
            </a:r>
            <a:r>
              <a:rPr lang="en-US" sz="1200" baseline="0" dirty="0">
                <a:solidFill>
                  <a:schemeClr val="bg1"/>
                </a:solidFill>
                <a:latin typeface="Constantia" panose="02030602050306030303" pitchFamily="18" charset="0"/>
              </a:rPr>
              <a:t> Institute on Gender-Based Violence</a:t>
            </a:r>
            <a:endParaRPr lang="en-US" sz="1200"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3527780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T Spiral ordered bulle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0" y="1798637"/>
            <a:ext cx="5181600" cy="4906963"/>
          </a:xfrm>
        </p:spPr>
        <p:txBody>
          <a:bodyPr anchor="t" anchorCtr="0"/>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romanLcPeriod"/>
              <a:defRPr/>
            </a:lvl3pPr>
            <a:lvl4pPr marL="1828800" indent="-457200">
              <a:buFont typeface="+mj-lt"/>
              <a:buAutoNum type="arabicParenR"/>
              <a:defRPr/>
            </a:lvl4pPr>
            <a:lvl5pPr marL="2286000" indent="-457200">
              <a:buFont typeface="+mj-lt"/>
              <a:buAutoNum type="alphaLcParen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C29F6C1-2D24-4685-9966-A371B55D8C8C}" type="slidenum">
              <a:rPr lang="en-US" smtClean="0"/>
              <a:t>‹#›</a:t>
            </a:fld>
            <a:endParaRPr lang="en-US" dirty="0"/>
          </a:p>
        </p:txBody>
      </p:sp>
      <p:sp>
        <p:nvSpPr>
          <p:cNvPr id="8" name="Text Placeholder 13"/>
          <p:cNvSpPr>
            <a:spLocks noGrp="1"/>
          </p:cNvSpPr>
          <p:nvPr>
            <p:ph type="body" sz="quarter" idx="13" hasCustomPrompt="1"/>
          </p:nvPr>
        </p:nvSpPr>
        <p:spPr>
          <a:xfrm>
            <a:off x="457200" y="0"/>
            <a:ext cx="8229600" cy="533400"/>
          </a:xfrm>
        </p:spPr>
        <p:txBody>
          <a:bodyPr anchor="ctr" anchorCtr="0">
            <a:normAutofit/>
          </a:bodyPr>
          <a:lstStyle>
            <a:lvl1pPr marL="0" indent="0" algn="r">
              <a:buNone/>
              <a:defRPr sz="1800" b="0" i="0">
                <a:solidFill>
                  <a:schemeClr val="bg1"/>
                </a:solidFill>
                <a:latin typeface="+mj-lt"/>
                <a:cs typeface="Candara"/>
              </a:defRPr>
            </a:lvl1pPr>
            <a:lvl2pPr marL="457200" indent="0">
              <a:buNone/>
              <a:defRPr/>
            </a:lvl2pPr>
            <a:lvl3pPr marL="914400" indent="0">
              <a:buNone/>
              <a:defRPr/>
            </a:lvl3pPr>
            <a:lvl4pPr marL="1371600" indent="0">
              <a:buNone/>
              <a:defRPr/>
            </a:lvl4pPr>
            <a:lvl5pPr marL="1828800" indent="0">
              <a:buNone/>
              <a:defRPr/>
            </a:lvl5pPr>
          </a:lstStyle>
          <a:p>
            <a:pPr algn="r"/>
            <a:r>
              <a:rPr lang="en-US" dirty="0">
                <a:solidFill>
                  <a:schemeClr val="bg1"/>
                </a:solidFill>
                <a:latin typeface="Candara" panose="020E0502030303020204" pitchFamily="34" charset="0"/>
              </a:rPr>
              <a:t>I. Introduction | Asians</a:t>
            </a:r>
            <a:endParaRPr lang="en-US" dirty="0">
              <a:solidFill>
                <a:schemeClr val="bg1"/>
              </a:solidFill>
            </a:endParaRPr>
          </a:p>
        </p:txBody>
      </p:sp>
      <p:sp>
        <p:nvSpPr>
          <p:cNvPr id="10" name="Text Placeholder 9"/>
          <p:cNvSpPr>
            <a:spLocks noGrp="1"/>
          </p:cNvSpPr>
          <p:nvPr>
            <p:ph type="body" sz="quarter" idx="14" hasCustomPrompt="1"/>
          </p:nvPr>
        </p:nvSpPr>
        <p:spPr>
          <a:xfrm>
            <a:off x="3505200" y="533400"/>
            <a:ext cx="5181600" cy="457200"/>
          </a:xfrm>
        </p:spPr>
        <p:txBody>
          <a:bodyPr>
            <a:noAutofit/>
          </a:bodyPr>
          <a:lstStyle>
            <a:lvl1pPr marL="0" indent="0">
              <a:buNone/>
              <a:defRPr sz="2800" b="1" i="0" baseline="0">
                <a:solidFill>
                  <a:schemeClr val="bg1"/>
                </a:solidFill>
                <a:latin typeface="+mj-lt"/>
                <a:cs typeface="Candara"/>
              </a:defRPr>
            </a:lvl1pPr>
          </a:lstStyle>
          <a:p>
            <a:pPr lvl="0"/>
            <a:r>
              <a:rPr lang="en-US" dirty="0"/>
              <a:t>What Does this Show?</a:t>
            </a:r>
          </a:p>
        </p:txBody>
      </p:sp>
      <p:sp>
        <p:nvSpPr>
          <p:cNvPr id="7" name="TextBox 6"/>
          <p:cNvSpPr txBox="1"/>
          <p:nvPr userDrawn="1"/>
        </p:nvSpPr>
        <p:spPr>
          <a:xfrm>
            <a:off x="381000" y="609600"/>
            <a:ext cx="2667000" cy="323165"/>
          </a:xfrm>
          <a:prstGeom prst="rect">
            <a:avLst/>
          </a:prstGeom>
          <a:noFill/>
        </p:spPr>
        <p:txBody>
          <a:bodyPr wrap="square" rtlCol="0">
            <a:spAutoFit/>
          </a:bodyPr>
          <a:lstStyle/>
          <a:p>
            <a:pPr algn="ctr"/>
            <a:r>
              <a:rPr lang="en-US" sz="1500" dirty="0">
                <a:solidFill>
                  <a:schemeClr val="bg1"/>
                </a:solidFill>
                <a:latin typeface="Univers47-CondensedLight" pitchFamily="34" charset="0"/>
              </a:rPr>
              <a:t>Lifetime Spiral of Gender Violence</a:t>
            </a:r>
          </a:p>
        </p:txBody>
      </p:sp>
      <p:sp>
        <p:nvSpPr>
          <p:cNvPr id="9" name="TextBox 8"/>
          <p:cNvSpPr txBox="1"/>
          <p:nvPr userDrawn="1"/>
        </p:nvSpPr>
        <p:spPr>
          <a:xfrm>
            <a:off x="381000" y="6396335"/>
            <a:ext cx="2438400" cy="461665"/>
          </a:xfrm>
          <a:prstGeom prst="rect">
            <a:avLst/>
          </a:prstGeom>
          <a:noFill/>
        </p:spPr>
        <p:txBody>
          <a:bodyPr wrap="square" rtlCol="0">
            <a:spAutoFit/>
          </a:bodyPr>
          <a:lstStyle/>
          <a:p>
            <a:r>
              <a:rPr lang="en-US" sz="1200" dirty="0">
                <a:solidFill>
                  <a:schemeClr val="bg1"/>
                </a:solidFill>
                <a:latin typeface="Constantia" panose="02030602050306030303" pitchFamily="18" charset="0"/>
              </a:rPr>
              <a:t>© Asian Pacific</a:t>
            </a:r>
            <a:r>
              <a:rPr lang="en-US" sz="1200" baseline="0" dirty="0">
                <a:solidFill>
                  <a:schemeClr val="bg1"/>
                </a:solidFill>
                <a:latin typeface="Constantia" panose="02030602050306030303" pitchFamily="18" charset="0"/>
              </a:rPr>
              <a:t> Institute on Gender-Based Violence</a:t>
            </a:r>
            <a:endParaRPr lang="en-US" sz="1200"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3698061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660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9FF79-FC09-4549-A8CC-A2A3FFC2E9E2}" type="slidenum">
              <a:rPr lang="en-US" smtClean="0"/>
              <a:pPr/>
              <a:t>‹#›</a:t>
            </a:fld>
            <a:endParaRPr lang="en-US" dirty="0"/>
          </a:p>
        </p:txBody>
      </p:sp>
    </p:spTree>
    <p:extLst>
      <p:ext uri="{BB962C8B-B14F-4D97-AF65-F5344CB8AC3E}">
        <p14:creationId xmlns:p14="http://schemas.microsoft.com/office/powerpoint/2010/main" val="464214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219050-EC84-7548-BD51-A579A5C03F8B}" type="datetime1">
              <a:rPr lang="en-US" smtClean="0"/>
              <a:t>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81271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7D43BCBB-6839-4EB6-A18E-35F715D50905}"/>
              </a:ext>
            </a:extLst>
          </p:cNvPr>
          <p:cNvSpPr>
            <a:spLocks noGrp="1"/>
          </p:cNvSpPr>
          <p:nvPr>
            <p:ph type="sldNum" sz="quarter" idx="10"/>
          </p:nvPr>
        </p:nvSpPr>
        <p:spPr>
          <a:xfrm>
            <a:off x="6457950" y="6356350"/>
            <a:ext cx="2057400" cy="365125"/>
          </a:xfrm>
          <a:prstGeom prst="rect">
            <a:avLst/>
          </a:prstGeom>
        </p:spPr>
        <p:txBody>
          <a:bodyPr/>
          <a:lstStyle/>
          <a:p>
            <a:fld id="{24F456E4-9C55-4FA1-BEAB-F08E07AC7376}" type="slidenum">
              <a:rPr lang="en-US" smtClean="0"/>
              <a:pPr/>
              <a:t>‹#›</a:t>
            </a:fld>
            <a:endParaRPr lang="en-US"/>
          </a:p>
        </p:txBody>
      </p:sp>
    </p:spTree>
    <p:extLst>
      <p:ext uri="{BB962C8B-B14F-4D97-AF65-F5344CB8AC3E}">
        <p14:creationId xmlns:p14="http://schemas.microsoft.com/office/powerpoint/2010/main" val="904212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Dark-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0E8D7F-CCDA-49AC-A8B8-2552F7125E49}"/>
              </a:ext>
            </a:extLst>
          </p:cNvPr>
          <p:cNvSpPr/>
          <p:nvPr userDrawn="1"/>
        </p:nvSpPr>
        <p:spPr>
          <a:xfrm>
            <a:off x="0" y="0"/>
            <a:ext cx="9144000" cy="6858000"/>
          </a:xfrm>
          <a:prstGeom prst="rect">
            <a:avLst/>
          </a:prstGeom>
          <a:gradFill>
            <a:gsLst>
              <a:gs pos="0">
                <a:srgbClr val="264B86"/>
              </a:gs>
              <a:gs pos="76000">
                <a:srgbClr val="142847"/>
              </a:gs>
            </a:gsLst>
            <a:lin ang="5400000" scaled="1"/>
          </a:gra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18781B5D-3FB6-4649-97FC-349D557E93B0}"/>
              </a:ext>
            </a:extLst>
          </p:cNvPr>
          <p:cNvCxnSpPr/>
          <p:nvPr userDrawn="1"/>
        </p:nvCxnSpPr>
        <p:spPr>
          <a:xfrm>
            <a:off x="577516" y="1197681"/>
            <a:ext cx="7856621" cy="0"/>
          </a:xfrm>
          <a:prstGeom prst="line">
            <a:avLst/>
          </a:prstGeom>
          <a:ln w="73025">
            <a:gradFill flip="none" rotWithShape="1">
              <a:gsLst>
                <a:gs pos="0">
                  <a:schemeClr val="accent1">
                    <a:lumMod val="20000"/>
                    <a:lumOff val="80000"/>
                    <a:alpha val="0"/>
                  </a:schemeClr>
                </a:gs>
                <a:gs pos="20000">
                  <a:schemeClr val="accent1">
                    <a:lumMod val="45000"/>
                    <a:lumOff val="55000"/>
                  </a:schemeClr>
                </a:gs>
                <a:gs pos="100000">
                  <a:schemeClr val="accent1">
                    <a:lumMod val="20000"/>
                    <a:lumOff val="80000"/>
                    <a:alpha val="0"/>
                  </a:schemeClr>
                </a:gs>
              </a:gsLst>
              <a:lin ang="0" scaled="1"/>
              <a:tileRect/>
            </a:gradFill>
            <a:headEnd type="none"/>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A67CC4A8-380D-4822-881F-D40277DF5696}"/>
              </a:ext>
            </a:extLst>
          </p:cNvPr>
          <p:cNvSpPr>
            <a:spLocks noGrp="1"/>
          </p:cNvSpPr>
          <p:nvPr>
            <p:ph type="body" sz="quarter" idx="13"/>
          </p:nvPr>
        </p:nvSpPr>
        <p:spPr>
          <a:xfrm>
            <a:off x="628650" y="1830741"/>
            <a:ext cx="3248025" cy="4394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220DA23-7BC4-4824-972F-011DBD97E78E}"/>
              </a:ext>
            </a:extLst>
          </p:cNvPr>
          <p:cNvSpPr>
            <a:spLocks noGrp="1"/>
          </p:cNvSpPr>
          <p:nvPr>
            <p:ph sz="quarter" idx="14"/>
          </p:nvPr>
        </p:nvSpPr>
        <p:spPr>
          <a:xfrm>
            <a:off x="5186112" y="1835149"/>
            <a:ext cx="3248025" cy="4394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1BFA714A-8368-4694-B84B-76243376B7FD}"/>
              </a:ext>
            </a:extLst>
          </p:cNvPr>
          <p:cNvSpPr>
            <a:spLocks noGrp="1"/>
          </p:cNvSpPr>
          <p:nvPr>
            <p:ph type="sldNum" sz="quarter" idx="15"/>
          </p:nvPr>
        </p:nvSpPr>
        <p:spPr>
          <a:xfrm>
            <a:off x="6457950" y="6356350"/>
            <a:ext cx="2057400" cy="365125"/>
          </a:xfrm>
          <a:prstGeom prst="rect">
            <a:avLst/>
          </a:prstGeom>
        </p:spPr>
        <p:txBody>
          <a:bodyPr/>
          <a:lstStyle>
            <a:lvl1pPr>
              <a:defRPr>
                <a:solidFill>
                  <a:schemeClr val="bg1"/>
                </a:solidFill>
              </a:defRPr>
            </a:lvl1pPr>
          </a:lstStyle>
          <a:p>
            <a:fld id="{24F456E4-9C55-4FA1-BEAB-F08E07AC7376}" type="slidenum">
              <a:rPr lang="en-US" smtClean="0"/>
              <a:pPr/>
              <a:t>‹#›</a:t>
            </a:fld>
            <a:endParaRPr lang="en-US"/>
          </a:p>
        </p:txBody>
      </p:sp>
    </p:spTree>
    <p:extLst>
      <p:ext uri="{BB962C8B-B14F-4D97-AF65-F5344CB8AC3E}">
        <p14:creationId xmlns:p14="http://schemas.microsoft.com/office/powerpoint/2010/main" val="3796600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LT Spiral 2 - unordered lis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C29F6C1-2D24-4685-9966-A371B55D8C8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797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9"/>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3400"/>
            <a:ext cx="8229600" cy="1143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457200" y="1886071"/>
            <a:ext cx="8229600" cy="4068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rgbClr val="006893"/>
                </a:solidFill>
                <a:latin typeface="Constantia"/>
                <a:cs typeface="Constantia"/>
              </a:defRPr>
            </a:lvl1pPr>
          </a:lstStyle>
          <a:p>
            <a:fld id="{56D2E3DF-B015-8A4D-AF34-4CE7DD0C4D80}" type="slidenum">
              <a:rPr lang="en-US" smtClean="0"/>
              <a:pPr/>
              <a:t>‹#›</a:t>
            </a:fld>
            <a:endParaRPr lang="en-US" dirty="0"/>
          </a:p>
        </p:txBody>
      </p:sp>
    </p:spTree>
    <p:extLst>
      <p:ext uri="{BB962C8B-B14F-4D97-AF65-F5344CB8AC3E}">
        <p14:creationId xmlns:p14="http://schemas.microsoft.com/office/powerpoint/2010/main" val="3225292767"/>
      </p:ext>
    </p:extLst>
  </p:cSld>
  <p:clrMap bg1="lt1" tx1="dk1" bg2="lt2" tx2="dk2" accent1="accent1" accent2="accent2" accent3="accent3" accent4="accent4" accent5="accent5" accent6="accent6" hlink="hlink" folHlink="folHlink"/>
  <p:sldLayoutIdLst>
    <p:sldLayoutId id="2147483740" r:id="rId1"/>
    <p:sldLayoutId id="2147483771" r:id="rId2"/>
    <p:sldLayoutId id="2147483741" r:id="rId3"/>
    <p:sldLayoutId id="2147483756" r:id="rId4"/>
    <p:sldLayoutId id="2147483767" r:id="rId5"/>
    <p:sldLayoutId id="2147483768" r:id="rId6"/>
    <p:sldLayoutId id="2147483750" r:id="rId7"/>
    <p:sldLayoutId id="2147483751" r:id="rId8"/>
    <p:sldLayoutId id="2147483752" r:id="rId9"/>
    <p:sldLayoutId id="2147483753" r:id="rId10"/>
    <p:sldLayoutId id="2147483754" r:id="rId11"/>
    <p:sldLayoutId id="2147483677" r:id="rId12"/>
    <p:sldLayoutId id="2147483757" r:id="rId13"/>
    <p:sldLayoutId id="2147483772" r:id="rId14"/>
    <p:sldLayoutId id="2147483773" r:id="rId15"/>
    <p:sldLayoutId id="2147483774" r:id="rId16"/>
    <p:sldLayoutId id="2147483775" r:id="rId17"/>
  </p:sldLayoutIdLst>
  <p:hf hdr="0" ftr="0" dt="0"/>
  <p:txStyles>
    <p:titleStyle>
      <a:lvl1pPr algn="ctr" defTabSz="457200" rtl="0" eaLnBrk="1" latinLnBrk="0" hangingPunct="1">
        <a:spcBef>
          <a:spcPct val="0"/>
        </a:spcBef>
        <a:buNone/>
        <a:defRPr sz="4000" b="1" i="0" kern="1200" baseline="0">
          <a:solidFill>
            <a:schemeClr val="tx2"/>
          </a:solidFill>
          <a:latin typeface="Arial" panose="020B0604020202020204" pitchFamily="34" charset="0"/>
          <a:ea typeface="+mj-ea"/>
          <a:cs typeface="Candara"/>
        </a:defRPr>
      </a:lvl1pPr>
    </p:titleStyle>
    <p:bodyStyle>
      <a:lvl1pPr marL="342900" indent="-342900" algn="l" defTabSz="457200" rtl="0" eaLnBrk="1" latinLnBrk="0" hangingPunct="1">
        <a:spcBef>
          <a:spcPct val="20000"/>
        </a:spcBef>
        <a:buClr>
          <a:srgbClr val="F47A20"/>
        </a:buClr>
        <a:buFont typeface="Lucida Grande"/>
        <a:buChar char="▸"/>
        <a:defRPr sz="2800" b="0" i="0" kern="1200" baseline="0">
          <a:solidFill>
            <a:srgbClr val="006893"/>
          </a:solidFill>
          <a:latin typeface="Arial" panose="020B0604020202020204" pitchFamily="34" charset="0"/>
          <a:ea typeface="+mn-ea"/>
          <a:cs typeface="Constantia"/>
        </a:defRPr>
      </a:lvl1pPr>
      <a:lvl2pPr marL="742950" indent="-285750" algn="l" defTabSz="457200" rtl="0" eaLnBrk="1" latinLnBrk="0" hangingPunct="1">
        <a:spcBef>
          <a:spcPct val="20000"/>
        </a:spcBef>
        <a:buClr>
          <a:srgbClr val="F47A20"/>
        </a:buClr>
        <a:buFont typeface="Arial"/>
        <a:buChar char="•"/>
        <a:defRPr sz="2400" b="0" i="0" kern="1200" baseline="0">
          <a:solidFill>
            <a:srgbClr val="006893"/>
          </a:solidFill>
          <a:latin typeface="Arial" panose="020B0604020202020204" pitchFamily="34" charset="0"/>
          <a:ea typeface="+mn-ea"/>
          <a:cs typeface="Constantia"/>
        </a:defRPr>
      </a:lvl2pPr>
      <a:lvl3pPr marL="1143000" indent="-228600" algn="l" defTabSz="457200" rtl="0" eaLnBrk="1" latinLnBrk="0" hangingPunct="1">
        <a:spcBef>
          <a:spcPct val="20000"/>
        </a:spcBef>
        <a:buClr>
          <a:srgbClr val="F47A20"/>
        </a:buClr>
        <a:buFont typeface="Wingdings" charset="2"/>
        <a:buChar char="§"/>
        <a:defRPr sz="2000" b="0" i="0" kern="1200" baseline="0">
          <a:solidFill>
            <a:srgbClr val="006893"/>
          </a:solidFill>
          <a:latin typeface="Arial" panose="020B0604020202020204" pitchFamily="34" charset="0"/>
          <a:ea typeface="+mn-ea"/>
          <a:cs typeface="Constantia"/>
        </a:defRPr>
      </a:lvl3pPr>
      <a:lvl4pPr marL="1600200" indent="-228600" algn="l" defTabSz="457200" rtl="0" eaLnBrk="1" latinLnBrk="0" hangingPunct="1">
        <a:spcBef>
          <a:spcPct val="20000"/>
        </a:spcBef>
        <a:buClr>
          <a:srgbClr val="F47A20"/>
        </a:buClr>
        <a:buSzPct val="80000"/>
        <a:buFont typeface="Wingdings" charset="2"/>
        <a:buChar char="Ø"/>
        <a:defRPr sz="1800" b="0" i="0" kern="1200" baseline="0">
          <a:solidFill>
            <a:srgbClr val="006893"/>
          </a:solidFill>
          <a:latin typeface="Arial" panose="020B0604020202020204" pitchFamily="34" charset="0"/>
          <a:ea typeface="+mn-ea"/>
          <a:cs typeface="Constantia"/>
        </a:defRPr>
      </a:lvl4pPr>
      <a:lvl5pPr marL="2057400" indent="-228600" algn="l" defTabSz="457200" rtl="0" eaLnBrk="1" latinLnBrk="0" hangingPunct="1">
        <a:spcBef>
          <a:spcPct val="20000"/>
        </a:spcBef>
        <a:buClr>
          <a:srgbClr val="F47A20"/>
        </a:buClr>
        <a:buSzPct val="80000"/>
        <a:buFont typeface="Wingdings" charset="2"/>
        <a:buChar char="v"/>
        <a:defRPr sz="1600" b="0" i="0" kern="1200" baseline="0">
          <a:solidFill>
            <a:srgbClr val="006893"/>
          </a:solidFill>
          <a:latin typeface="Arial" panose="020B0604020202020204" pitchFamily="34" charset="0"/>
          <a:ea typeface="+mn-ea"/>
          <a:cs typeface="Constant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62400" y="1674813"/>
            <a:ext cx="4724400" cy="4572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3962400" y="2438400"/>
            <a:ext cx="4724400" cy="3611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latin typeface="Univers47-CondensedLight" pitchFamily="34" charset="0"/>
              </a:defRPr>
            </a:lvl1pPr>
          </a:lstStyle>
          <a:p>
            <a:fld id="{EC29F6C1-2D24-4685-9966-A371B55D8C8C}" type="slidenum">
              <a:rPr lang="en-US" smtClean="0"/>
              <a:pPr/>
              <a:t>‹#›</a:t>
            </a:fld>
            <a:endParaRPr lang="en-US" dirty="0"/>
          </a:p>
        </p:txBody>
      </p:sp>
      <p:sp>
        <p:nvSpPr>
          <p:cNvPr id="7" name="TextBox 6"/>
          <p:cNvSpPr txBox="1"/>
          <p:nvPr userDrawn="1"/>
        </p:nvSpPr>
        <p:spPr>
          <a:xfrm>
            <a:off x="457200" y="6408719"/>
            <a:ext cx="2514600" cy="461665"/>
          </a:xfrm>
          <a:prstGeom prst="rect">
            <a:avLst/>
          </a:prstGeom>
          <a:noFill/>
        </p:spPr>
        <p:txBody>
          <a:bodyPr wrap="square" rtlCol="0">
            <a:spAutoFit/>
          </a:bodyPr>
          <a:lstStyle/>
          <a:p>
            <a:r>
              <a:rPr lang="en-US" sz="1200" dirty="0">
                <a:solidFill>
                  <a:schemeClr val="bg1"/>
                </a:solidFill>
                <a:latin typeface="Constantia" panose="02030602050306030303" pitchFamily="18" charset="0"/>
              </a:rPr>
              <a:t>© Asian Pacific</a:t>
            </a:r>
            <a:r>
              <a:rPr lang="en-US" sz="1200" baseline="0" dirty="0">
                <a:solidFill>
                  <a:schemeClr val="bg1"/>
                </a:solidFill>
                <a:latin typeface="Constantia" panose="02030602050306030303" pitchFamily="18" charset="0"/>
              </a:rPr>
              <a:t> Institute on Gender-Based Violence</a:t>
            </a:r>
            <a:endParaRPr lang="en-US" sz="1200"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1169371394"/>
      </p:ext>
    </p:extLst>
  </p:cSld>
  <p:clrMap bg1="lt1" tx1="dk1" bg2="lt2" tx2="dk2" accent1="accent1" accent2="accent2" accent3="accent3" accent4="accent4" accent5="accent5" accent6="accent6" hlink="hlink" folHlink="folHlink"/>
  <p:sldLayoutIdLst>
    <p:sldLayoutId id="2147483760" r:id="rId1"/>
  </p:sldLayoutIdLst>
  <p:hf hdr="0" ftr="0" dt="0"/>
  <p:txStyles>
    <p:titleStyle>
      <a:lvl1pPr algn="l" defTabSz="914400" rtl="0" eaLnBrk="1" latinLnBrk="0" hangingPunct="1">
        <a:spcBef>
          <a:spcPct val="0"/>
        </a:spcBef>
        <a:buNone/>
        <a:defRPr sz="2800" b="1" kern="1200" baseline="0">
          <a:solidFill>
            <a:schemeClr val="tx2"/>
          </a:solidFill>
          <a:latin typeface="Candara" panose="020E0502030303020204" pitchFamily="34" charset="0"/>
          <a:ea typeface="+mj-ea"/>
          <a:cs typeface="+mj-cs"/>
        </a:defRPr>
      </a:lvl1pPr>
    </p:titleStyle>
    <p:bodyStyle>
      <a:lvl1pPr marL="342900" indent="-342900" algn="l" defTabSz="914400" rtl="0" eaLnBrk="1" latinLnBrk="0" hangingPunct="1">
        <a:spcBef>
          <a:spcPct val="20000"/>
        </a:spcBef>
        <a:buClr>
          <a:srgbClr val="F47A20"/>
        </a:buClr>
        <a:buFont typeface="Arial"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47A20"/>
        </a:buClr>
        <a:buFont typeface="Arial"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47A20"/>
        </a:buClr>
        <a:buFont typeface="Arial"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47A20"/>
        </a:buClr>
        <a:buFont typeface="Arial"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47A20"/>
        </a:buClr>
        <a:buFont typeface="Arial"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FC1_1AF7A78F.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www.sfaws.org/programs/direct-services/language-access.aspx" TargetMode="External"/><Relationship Id="rId2" Type="http://schemas.openxmlformats.org/officeDocument/2006/relationships/hyperlink" Target="http://www.govtilr.org/" TargetMode="External"/><Relationship Id="rId1" Type="http://schemas.openxmlformats.org/officeDocument/2006/relationships/slideLayout" Target="../slideLayouts/slideLayout5.xml"/><Relationship Id="rId4" Type="http://schemas.openxmlformats.org/officeDocument/2006/relationships/hyperlink" Target="http://www.ayuda.com/index.cfm/community-legal-interpreter-bank"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6019800"/>
            <a:ext cx="7772400" cy="533400"/>
          </a:xfrm>
        </p:spPr>
        <p:txBody>
          <a:bodyPr>
            <a:normAutofit fontScale="77500" lnSpcReduction="20000"/>
          </a:bodyPr>
          <a:lstStyle/>
          <a:p>
            <a:pPr marL="0" lvl="0" indent="0" algn="l" rtl="0">
              <a:spcBef>
                <a:spcPts val="0"/>
              </a:spcBef>
              <a:spcAft>
                <a:spcPts val="0"/>
              </a:spcAft>
              <a:buClr>
                <a:srgbClr val="000000"/>
              </a:buClr>
              <a:buSzPct val="100000"/>
              <a:buNone/>
            </a:pPr>
            <a:r>
              <a:rPr lang="en-US" sz="1400" b="0" dirty="0">
                <a:solidFill>
                  <a:srgbClr val="000000"/>
                </a:solidFill>
                <a:latin typeface="Calibri"/>
                <a:ea typeface="Calibri"/>
                <a:cs typeface="Calibri"/>
                <a:sym typeface="Calibri"/>
              </a:rPr>
              <a:t>This project was supported by Grant No. 15JOVW-21-GK-02218-MUMU awarded by the Office of Violence Against Women, U.S. Department of Justice. The opinions, findings, conclusions and recommendations expressed in this publication/program/exhibition are those of the author(s) and do not necessarily reflect the views of the Department of Justice, Office on Violence Against Women.</a:t>
            </a:r>
            <a:endParaRPr lang="en-US" sz="1400" dirty="0"/>
          </a:p>
          <a:p>
            <a:endParaRPr lang="en-US" b="0" dirty="0"/>
          </a:p>
        </p:txBody>
      </p:sp>
      <p:sp>
        <p:nvSpPr>
          <p:cNvPr id="4" name="Content Placeholder 3"/>
          <p:cNvSpPr>
            <a:spLocks noGrp="1"/>
          </p:cNvSpPr>
          <p:nvPr>
            <p:ph sz="quarter" idx="10"/>
          </p:nvPr>
        </p:nvSpPr>
        <p:spPr>
          <a:xfrm>
            <a:off x="669636" y="2362200"/>
            <a:ext cx="7772400" cy="2590800"/>
          </a:xfrm>
        </p:spPr>
        <p:txBody>
          <a:bodyPr/>
          <a:lstStyle/>
          <a:p>
            <a:r>
              <a:rPr lang="en-US"/>
              <a:t>Trauma Informed Meaningful Access and Effective Communication with clients with limited-English proficiency.</a:t>
            </a:r>
          </a:p>
          <a:p>
            <a:endParaRPr lang="en-US" dirty="0"/>
          </a:p>
        </p:txBody>
      </p:sp>
    </p:spTree>
    <p:extLst>
      <p:ext uri="{BB962C8B-B14F-4D97-AF65-F5344CB8AC3E}">
        <p14:creationId xmlns:p14="http://schemas.microsoft.com/office/powerpoint/2010/main" val="1591463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D2E3DF-B015-8A4D-AF34-4CE7DD0C4D80}" type="slidenum">
              <a:rPr lang="en-US" smtClean="0"/>
              <a:pPr/>
              <a:t>2</a:t>
            </a:fld>
            <a:endParaRPr lang="en-US" dirty="0"/>
          </a:p>
        </p:txBody>
      </p:sp>
      <p:sp>
        <p:nvSpPr>
          <p:cNvPr id="3" name="Content Placeholder 2"/>
          <p:cNvSpPr>
            <a:spLocks noGrp="1"/>
          </p:cNvSpPr>
          <p:nvPr>
            <p:ph idx="4294967295"/>
          </p:nvPr>
        </p:nvSpPr>
        <p:spPr>
          <a:xfrm>
            <a:off x="533400" y="2438400"/>
            <a:ext cx="8229600" cy="2994422"/>
          </a:xfrm>
        </p:spPr>
        <p:txBody>
          <a:bodyPr>
            <a:normAutofit fontScale="70000" lnSpcReduction="20000"/>
          </a:bodyPr>
          <a:lstStyle/>
          <a:p>
            <a:pPr marL="0" indent="0">
              <a:buNone/>
            </a:pPr>
            <a:r>
              <a:rPr lang="en-US" sz="2800" dirty="0"/>
              <a:t>ITARC </a:t>
            </a:r>
            <a:r>
              <a:rPr lang="en-US" dirty="0"/>
              <a:t>is the comprehensive </a:t>
            </a:r>
            <a:r>
              <a:rPr lang="en-US" sz="2800" dirty="0"/>
              <a:t>technical assistance and training provider to OVW funded grantees; national organizations; state coalitions; and local programs on language access and interpretation. Our expertise focuses on: Title VI compliance, language access plan development and implementation; spoken language interpretation; sign language interpretation for deaf victims who do not use ASL; compliance with federal and state language access laws and policies; emphasizing the distinctions between bilingual advocacy and interpretation; and, compiling resources and producing materials that enhance program development and practice.</a:t>
            </a:r>
          </a:p>
          <a:p>
            <a:pPr marL="0" lvl="0" indent="0">
              <a:buNone/>
            </a:pPr>
            <a:endParaRPr lang="en-US" dirty="0"/>
          </a:p>
          <a:p>
            <a:pPr lvl="0"/>
            <a:endParaRPr lang="en-US" dirty="0"/>
          </a:p>
        </p:txBody>
      </p:sp>
      <p:sp>
        <p:nvSpPr>
          <p:cNvPr id="2" name="TextBox 1"/>
          <p:cNvSpPr txBox="1"/>
          <p:nvPr/>
        </p:nvSpPr>
        <p:spPr>
          <a:xfrm>
            <a:off x="533400" y="609600"/>
            <a:ext cx="7924800" cy="1323439"/>
          </a:xfrm>
          <a:prstGeom prst="rect">
            <a:avLst/>
          </a:prstGeom>
          <a:noFill/>
        </p:spPr>
        <p:txBody>
          <a:bodyPr wrap="square" rtlCol="0">
            <a:spAutoFit/>
          </a:bodyPr>
          <a:lstStyle/>
          <a:p>
            <a:r>
              <a:rPr lang="en-US" sz="4000" b="1" dirty="0">
                <a:solidFill>
                  <a:schemeClr val="tx2"/>
                </a:solidFill>
                <a:latin typeface="Arial" panose="020B0604020202020204" pitchFamily="34" charset="0"/>
                <a:ea typeface="+mj-ea"/>
                <a:cs typeface="Candara"/>
              </a:rPr>
              <a:t>Interpretation Technical Assistance Resource Center</a:t>
            </a:r>
          </a:p>
        </p:txBody>
      </p:sp>
    </p:spTree>
    <p:extLst>
      <p:ext uri="{BB962C8B-B14F-4D97-AF65-F5344CB8AC3E}">
        <p14:creationId xmlns:p14="http://schemas.microsoft.com/office/powerpoint/2010/main" val="304626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D2E3DF-B015-8A4D-AF34-4CE7DD0C4D80}" type="slidenum">
              <a:rPr lang="en-US" smtClean="0"/>
              <a:pPr/>
              <a:t>3</a:t>
            </a:fld>
            <a:endParaRPr lang="en-US" dirty="0"/>
          </a:p>
        </p:txBody>
      </p:sp>
      <p:sp>
        <p:nvSpPr>
          <p:cNvPr id="3" name="Content Placeholder 2"/>
          <p:cNvSpPr>
            <a:spLocks noGrp="1"/>
          </p:cNvSpPr>
          <p:nvPr>
            <p:ph idx="4294967295"/>
          </p:nvPr>
        </p:nvSpPr>
        <p:spPr>
          <a:xfrm>
            <a:off x="0" y="2400301"/>
            <a:ext cx="8229600" cy="2994422"/>
          </a:xfrm>
        </p:spPr>
        <p:txBody>
          <a:bodyPr>
            <a:normAutofit fontScale="77500" lnSpcReduction="20000"/>
          </a:bodyPr>
          <a:lstStyle/>
          <a:p>
            <a:pPr marL="514350" lvl="0" indent="-514350">
              <a:buAutoNum type="arabicPeriod"/>
            </a:pPr>
            <a:r>
              <a:rPr lang="en-US" dirty="0"/>
              <a:t>Articulate the language access requirements of Title VI of the Civil Rights Act of 1964.</a:t>
            </a:r>
          </a:p>
          <a:p>
            <a:pPr marL="0" lvl="0" indent="0">
              <a:buNone/>
            </a:pPr>
            <a:endParaRPr lang="en-US" dirty="0"/>
          </a:p>
          <a:p>
            <a:pPr marL="514350" lvl="0" indent="-514350">
              <a:buAutoNum type="arabicPeriod" startAt="2"/>
            </a:pPr>
            <a:r>
              <a:rPr lang="en-US" dirty="0"/>
              <a:t>Describe 2-3 considerations when working with survivors with limited-English proficiency to ensure trauma informed practices.</a:t>
            </a:r>
          </a:p>
          <a:p>
            <a:pPr marL="0" lvl="0" indent="0">
              <a:buNone/>
            </a:pPr>
            <a:endParaRPr lang="en-US" dirty="0"/>
          </a:p>
          <a:p>
            <a:pPr marL="514350" lvl="0" indent="-514350">
              <a:buAutoNum type="arabicPeriod" startAt="3"/>
            </a:pPr>
            <a:r>
              <a:rPr lang="en-US" dirty="0"/>
              <a:t>Identify resources to help improve language access plans.</a:t>
            </a:r>
          </a:p>
          <a:p>
            <a:pPr marL="0" lvl="0" indent="0">
              <a:buNone/>
            </a:pPr>
            <a:endParaRPr lang="en-US" dirty="0"/>
          </a:p>
          <a:p>
            <a:pPr lvl="0"/>
            <a:endParaRPr lang="en-US" dirty="0"/>
          </a:p>
        </p:txBody>
      </p:sp>
      <p:sp>
        <p:nvSpPr>
          <p:cNvPr id="2" name="TextBox 1"/>
          <p:cNvSpPr txBox="1"/>
          <p:nvPr/>
        </p:nvSpPr>
        <p:spPr>
          <a:xfrm>
            <a:off x="2209800" y="609600"/>
            <a:ext cx="5086649" cy="707886"/>
          </a:xfrm>
          <a:prstGeom prst="rect">
            <a:avLst/>
          </a:prstGeom>
          <a:noFill/>
        </p:spPr>
        <p:txBody>
          <a:bodyPr wrap="none" rtlCol="0">
            <a:spAutoFit/>
          </a:bodyPr>
          <a:lstStyle/>
          <a:p>
            <a:r>
              <a:rPr lang="en-US" sz="4000" b="1" dirty="0">
                <a:solidFill>
                  <a:schemeClr val="tx2"/>
                </a:solidFill>
                <a:latin typeface="Arial" panose="020B0604020202020204" pitchFamily="34" charset="0"/>
                <a:ea typeface="+mj-ea"/>
                <a:cs typeface="Candara"/>
              </a:rPr>
              <a:t>Learning Objectives</a:t>
            </a:r>
          </a:p>
        </p:txBody>
      </p:sp>
    </p:spTree>
    <p:extLst>
      <p:ext uri="{BB962C8B-B14F-4D97-AF65-F5344CB8AC3E}">
        <p14:creationId xmlns:p14="http://schemas.microsoft.com/office/powerpoint/2010/main" val="129633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63"/>
          <p:cNvGrpSpPr>
            <a:grpSpLocks/>
          </p:cNvGrpSpPr>
          <p:nvPr/>
        </p:nvGrpSpPr>
        <p:grpSpPr bwMode="auto">
          <a:xfrm>
            <a:off x="4098131" y="2800350"/>
            <a:ext cx="810816" cy="1295400"/>
            <a:chOff x="2304" y="1440"/>
            <a:chExt cx="667" cy="994"/>
          </a:xfrm>
        </p:grpSpPr>
        <p:pic>
          <p:nvPicPr>
            <p:cNvPr id="2052" name="Picture 64" descr="j00985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65" descr="PE00747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Slide Number Placeholder 4"/>
          <p:cNvSpPr>
            <a:spLocks noGrp="1"/>
          </p:cNvSpPr>
          <p:nvPr>
            <p:ph type="sldNum" sz="quarter" idx="12"/>
          </p:nvPr>
        </p:nvSpPr>
        <p:spPr>
          <a:xfrm>
            <a:off x="6400800" y="5742386"/>
            <a:ext cx="1600200" cy="273844"/>
          </a:xfrm>
        </p:spPr>
        <p:txBody>
          <a:bodyPr/>
          <a:lstStyle/>
          <a:p>
            <a:endParaRPr lang="en-US" altLang="en-US" dirty="0"/>
          </a:p>
        </p:txBody>
      </p:sp>
      <p:sp>
        <p:nvSpPr>
          <p:cNvPr id="2" name="Rectangle 1"/>
          <p:cNvSpPr/>
          <p:nvPr/>
        </p:nvSpPr>
        <p:spPr>
          <a:xfrm>
            <a:off x="2400522" y="4378549"/>
            <a:ext cx="4445512" cy="300082"/>
          </a:xfrm>
          <a:prstGeom prst="rect">
            <a:avLst/>
          </a:prstGeom>
        </p:spPr>
        <p:txBody>
          <a:bodyPr wrap="none">
            <a:spAutoFit/>
          </a:bodyPr>
          <a:lstStyle/>
          <a:p>
            <a:pPr algn="ctr">
              <a:spcBef>
                <a:spcPct val="50000"/>
              </a:spcBef>
            </a:pPr>
            <a:r>
              <a:rPr lang="en-US" altLang="en-US" sz="1350" b="1" dirty="0">
                <a:ea typeface="ＭＳ Ｐゴシック" panose="020B0600070205080204" pitchFamily="34" charset="-128"/>
              </a:rPr>
              <a:t>Complexity of Battered Women’s Lives, Ellen Pence</a:t>
            </a:r>
          </a:p>
        </p:txBody>
      </p:sp>
      <p:sp>
        <p:nvSpPr>
          <p:cNvPr id="3" name="TextBox 2"/>
          <p:cNvSpPr txBox="1"/>
          <p:nvPr/>
        </p:nvSpPr>
        <p:spPr>
          <a:xfrm>
            <a:off x="1337112" y="533400"/>
            <a:ext cx="6858000" cy="1323439"/>
          </a:xfrm>
          <a:prstGeom prst="rect">
            <a:avLst/>
          </a:prstGeom>
          <a:noFill/>
        </p:spPr>
        <p:txBody>
          <a:bodyPr wrap="square" rtlCol="0">
            <a:spAutoFit/>
          </a:bodyPr>
          <a:lstStyle/>
          <a:p>
            <a:r>
              <a:rPr lang="en-US" sz="4000" b="1" dirty="0">
                <a:solidFill>
                  <a:schemeClr val="tx2"/>
                </a:solidFill>
                <a:latin typeface="Arial" panose="020B0604020202020204" pitchFamily="34" charset="0"/>
                <a:ea typeface="+mj-ea"/>
                <a:cs typeface="Candara"/>
              </a:rPr>
              <a:t>Why we’re talking about language access</a:t>
            </a:r>
          </a:p>
        </p:txBody>
      </p:sp>
    </p:spTree>
    <p:extLst>
      <p:ext uri="{BB962C8B-B14F-4D97-AF65-F5344CB8AC3E}">
        <p14:creationId xmlns:p14="http://schemas.microsoft.com/office/powerpoint/2010/main" val="2885726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5200650" y="1143000"/>
            <a:ext cx="800100" cy="458032"/>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Safety planning learns about VAWA, T or U</a:t>
            </a:r>
          </a:p>
        </p:txBody>
      </p:sp>
      <p:sp>
        <p:nvSpPr>
          <p:cNvPr id="3075" name="Text Box 5"/>
          <p:cNvSpPr txBox="1">
            <a:spLocks noChangeArrowheads="1"/>
          </p:cNvSpPr>
          <p:nvPr/>
        </p:nvSpPr>
        <p:spPr bwMode="auto">
          <a:xfrm>
            <a:off x="5657850" y="1771651"/>
            <a:ext cx="514350" cy="47320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Not Detained</a:t>
            </a:r>
          </a:p>
        </p:txBody>
      </p:sp>
      <p:sp>
        <p:nvSpPr>
          <p:cNvPr id="3076" name="Text Box 6"/>
          <p:cNvSpPr txBox="1">
            <a:spLocks noChangeArrowheads="1"/>
          </p:cNvSpPr>
          <p:nvPr/>
        </p:nvSpPr>
        <p:spPr bwMode="auto">
          <a:xfrm>
            <a:off x="5000625" y="1912145"/>
            <a:ext cx="542925" cy="21929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Detained</a:t>
            </a:r>
          </a:p>
        </p:txBody>
      </p:sp>
      <p:sp>
        <p:nvSpPr>
          <p:cNvPr id="3077" name="Text Box 7"/>
          <p:cNvSpPr txBox="1">
            <a:spLocks noChangeArrowheads="1"/>
          </p:cNvSpPr>
          <p:nvPr/>
        </p:nvSpPr>
        <p:spPr bwMode="auto">
          <a:xfrm>
            <a:off x="5715000" y="2762251"/>
            <a:ext cx="834629"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Relief granted</a:t>
            </a:r>
          </a:p>
        </p:txBody>
      </p:sp>
      <p:sp>
        <p:nvSpPr>
          <p:cNvPr id="3078" name="Text Box 8"/>
          <p:cNvSpPr txBox="1">
            <a:spLocks noChangeArrowheads="1"/>
          </p:cNvSpPr>
          <p:nvPr/>
        </p:nvSpPr>
        <p:spPr bwMode="auto">
          <a:xfrm>
            <a:off x="4686300" y="3086101"/>
            <a:ext cx="914400"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Appeals exhausted</a:t>
            </a:r>
          </a:p>
        </p:txBody>
      </p:sp>
      <p:sp>
        <p:nvSpPr>
          <p:cNvPr id="3079" name="Text Box 9"/>
          <p:cNvSpPr txBox="1">
            <a:spLocks noChangeArrowheads="1"/>
          </p:cNvSpPr>
          <p:nvPr/>
        </p:nvSpPr>
        <p:spPr bwMode="auto">
          <a:xfrm>
            <a:off x="4743450" y="2762251"/>
            <a:ext cx="834629"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Relief denied</a:t>
            </a:r>
          </a:p>
        </p:txBody>
      </p:sp>
      <p:sp>
        <p:nvSpPr>
          <p:cNvPr id="3080" name="Text Box 10"/>
          <p:cNvSpPr txBox="1">
            <a:spLocks noChangeArrowheads="1"/>
          </p:cNvSpPr>
          <p:nvPr/>
        </p:nvSpPr>
        <p:spPr bwMode="auto">
          <a:xfrm>
            <a:off x="6251972" y="2000250"/>
            <a:ext cx="800100" cy="458032"/>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Put into immigration proceedings</a:t>
            </a:r>
          </a:p>
        </p:txBody>
      </p:sp>
      <p:sp>
        <p:nvSpPr>
          <p:cNvPr id="3081" name="Text Box 11"/>
          <p:cNvSpPr txBox="1">
            <a:spLocks noChangeArrowheads="1"/>
          </p:cNvSpPr>
          <p:nvPr/>
        </p:nvSpPr>
        <p:spPr bwMode="auto">
          <a:xfrm>
            <a:off x="6251973" y="1657351"/>
            <a:ext cx="834628"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Relief Denied</a:t>
            </a:r>
          </a:p>
        </p:txBody>
      </p:sp>
      <p:sp>
        <p:nvSpPr>
          <p:cNvPr id="3082" name="Text Box 12"/>
          <p:cNvSpPr txBox="1">
            <a:spLocks noChangeArrowheads="1"/>
          </p:cNvSpPr>
          <p:nvPr/>
        </p:nvSpPr>
        <p:spPr bwMode="auto">
          <a:xfrm>
            <a:off x="6251973" y="1314451"/>
            <a:ext cx="834628"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Gets Attorney</a:t>
            </a:r>
          </a:p>
        </p:txBody>
      </p:sp>
      <p:sp>
        <p:nvSpPr>
          <p:cNvPr id="3083" name="Text Box 13"/>
          <p:cNvSpPr txBox="1">
            <a:spLocks noChangeArrowheads="1"/>
          </p:cNvSpPr>
          <p:nvPr/>
        </p:nvSpPr>
        <p:spPr bwMode="auto">
          <a:xfrm>
            <a:off x="6251973" y="971551"/>
            <a:ext cx="834628" cy="20411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Relief Granted</a:t>
            </a:r>
          </a:p>
        </p:txBody>
      </p:sp>
      <p:sp>
        <p:nvSpPr>
          <p:cNvPr id="3084" name="Text Box 14"/>
          <p:cNvSpPr txBox="1">
            <a:spLocks noChangeArrowheads="1"/>
          </p:cNvSpPr>
          <p:nvPr/>
        </p:nvSpPr>
        <p:spPr bwMode="auto">
          <a:xfrm>
            <a:off x="7246145" y="1200151"/>
            <a:ext cx="697706" cy="331074"/>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No Relief Available</a:t>
            </a:r>
          </a:p>
        </p:txBody>
      </p:sp>
      <p:sp>
        <p:nvSpPr>
          <p:cNvPr id="3085" name="Text Box 15"/>
          <p:cNvSpPr txBox="1">
            <a:spLocks noChangeArrowheads="1"/>
          </p:cNvSpPr>
          <p:nvPr/>
        </p:nvSpPr>
        <p:spPr bwMode="auto">
          <a:xfrm>
            <a:off x="7188995" y="1885951"/>
            <a:ext cx="754856" cy="58499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Remain  undocumented, gets victim services</a:t>
            </a:r>
          </a:p>
        </p:txBody>
      </p:sp>
      <p:sp>
        <p:nvSpPr>
          <p:cNvPr id="3086" name="Text Box 16"/>
          <p:cNvSpPr txBox="1">
            <a:spLocks noChangeArrowheads="1"/>
          </p:cNvSpPr>
          <p:nvPr/>
        </p:nvSpPr>
        <p:spPr bwMode="auto">
          <a:xfrm>
            <a:off x="5143500" y="2400301"/>
            <a:ext cx="857250" cy="346249"/>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Collect documents</a:t>
            </a:r>
          </a:p>
        </p:txBody>
      </p:sp>
      <p:sp>
        <p:nvSpPr>
          <p:cNvPr id="3087" name="Text Box 17"/>
          <p:cNvSpPr txBox="1">
            <a:spLocks noChangeArrowheads="1"/>
          </p:cNvSpPr>
          <p:nvPr/>
        </p:nvSpPr>
        <p:spPr bwMode="auto">
          <a:xfrm>
            <a:off x="4714875" y="3429001"/>
            <a:ext cx="885825" cy="346249"/>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a:solidFill>
                  <a:schemeClr val="hlink"/>
                </a:solidFill>
                <a:ea typeface="ＭＳ Ｐゴシック" panose="020B0600070205080204" pitchFamily="34" charset="-128"/>
              </a:rPr>
              <a:t>Removed from US</a:t>
            </a:r>
          </a:p>
        </p:txBody>
      </p:sp>
      <p:sp>
        <p:nvSpPr>
          <p:cNvPr id="3088" name="Line 18"/>
          <p:cNvSpPr>
            <a:spLocks noChangeShapeType="1"/>
          </p:cNvSpPr>
          <p:nvPr/>
        </p:nvSpPr>
        <p:spPr bwMode="auto">
          <a:xfrm flipV="1">
            <a:off x="5314950" y="1600200"/>
            <a:ext cx="0" cy="2857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9" name="Line 19"/>
          <p:cNvSpPr>
            <a:spLocks noChangeShapeType="1"/>
          </p:cNvSpPr>
          <p:nvPr/>
        </p:nvSpPr>
        <p:spPr bwMode="auto">
          <a:xfrm>
            <a:off x="6000750" y="1428750"/>
            <a:ext cx="171450"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0" name="Line 20"/>
          <p:cNvSpPr>
            <a:spLocks noChangeShapeType="1"/>
          </p:cNvSpPr>
          <p:nvPr/>
        </p:nvSpPr>
        <p:spPr bwMode="auto">
          <a:xfrm flipV="1">
            <a:off x="5829300" y="1600200"/>
            <a:ext cx="0" cy="1714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1" name="Line 21"/>
          <p:cNvSpPr>
            <a:spLocks noChangeShapeType="1"/>
          </p:cNvSpPr>
          <p:nvPr/>
        </p:nvSpPr>
        <p:spPr bwMode="auto">
          <a:xfrm flipH="1">
            <a:off x="5200650" y="2628900"/>
            <a:ext cx="40005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2" name="Line 22"/>
          <p:cNvSpPr>
            <a:spLocks noChangeShapeType="1"/>
          </p:cNvSpPr>
          <p:nvPr/>
        </p:nvSpPr>
        <p:spPr bwMode="auto">
          <a:xfrm>
            <a:off x="5600700" y="2628900"/>
            <a:ext cx="45720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3" name="Line 23"/>
          <p:cNvSpPr>
            <a:spLocks noChangeShapeType="1"/>
          </p:cNvSpPr>
          <p:nvPr/>
        </p:nvSpPr>
        <p:spPr bwMode="auto">
          <a:xfrm>
            <a:off x="5143500" y="297180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4" name="Line 24"/>
          <p:cNvSpPr>
            <a:spLocks noChangeShapeType="1"/>
          </p:cNvSpPr>
          <p:nvPr/>
        </p:nvSpPr>
        <p:spPr bwMode="auto">
          <a:xfrm>
            <a:off x="5143500" y="331470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5" name="Line 25"/>
          <p:cNvSpPr>
            <a:spLocks noChangeShapeType="1"/>
          </p:cNvSpPr>
          <p:nvPr/>
        </p:nvSpPr>
        <p:spPr bwMode="auto">
          <a:xfrm>
            <a:off x="5600700" y="1600200"/>
            <a:ext cx="0" cy="7429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6" name="Line 26"/>
          <p:cNvSpPr>
            <a:spLocks noChangeShapeType="1"/>
          </p:cNvSpPr>
          <p:nvPr/>
        </p:nvSpPr>
        <p:spPr bwMode="auto">
          <a:xfrm flipV="1">
            <a:off x="6629400" y="120015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7" name="Line 27"/>
          <p:cNvSpPr>
            <a:spLocks noChangeShapeType="1"/>
          </p:cNvSpPr>
          <p:nvPr/>
        </p:nvSpPr>
        <p:spPr bwMode="auto">
          <a:xfrm flipV="1">
            <a:off x="6629400" y="154305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8" name="Line 28"/>
          <p:cNvSpPr>
            <a:spLocks noChangeShapeType="1"/>
          </p:cNvSpPr>
          <p:nvPr/>
        </p:nvSpPr>
        <p:spPr bwMode="auto">
          <a:xfrm flipV="1">
            <a:off x="6629400" y="188595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9" name="Line 29"/>
          <p:cNvSpPr>
            <a:spLocks noChangeShapeType="1"/>
          </p:cNvSpPr>
          <p:nvPr/>
        </p:nvSpPr>
        <p:spPr bwMode="auto">
          <a:xfrm>
            <a:off x="5314950" y="2228850"/>
            <a:ext cx="91440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0" name="Line 30"/>
          <p:cNvSpPr>
            <a:spLocks noChangeShapeType="1"/>
          </p:cNvSpPr>
          <p:nvPr/>
        </p:nvSpPr>
        <p:spPr bwMode="auto">
          <a:xfrm flipV="1">
            <a:off x="5314950" y="211455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1" name="Line 31"/>
          <p:cNvSpPr>
            <a:spLocks noChangeShapeType="1"/>
          </p:cNvSpPr>
          <p:nvPr/>
        </p:nvSpPr>
        <p:spPr bwMode="auto">
          <a:xfrm flipV="1">
            <a:off x="5829300" y="2114550"/>
            <a:ext cx="0" cy="1143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2" name="Line 32"/>
          <p:cNvSpPr>
            <a:spLocks noChangeShapeType="1"/>
          </p:cNvSpPr>
          <p:nvPr/>
        </p:nvSpPr>
        <p:spPr bwMode="auto">
          <a:xfrm>
            <a:off x="7086600" y="1428750"/>
            <a:ext cx="114300"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3" name="Line 33"/>
          <p:cNvSpPr>
            <a:spLocks noChangeShapeType="1"/>
          </p:cNvSpPr>
          <p:nvPr/>
        </p:nvSpPr>
        <p:spPr bwMode="auto">
          <a:xfrm>
            <a:off x="7600950" y="1543050"/>
            <a:ext cx="0" cy="2857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4" name="Line 34"/>
          <p:cNvSpPr>
            <a:spLocks noChangeShapeType="1"/>
          </p:cNvSpPr>
          <p:nvPr/>
        </p:nvSpPr>
        <p:spPr bwMode="auto">
          <a:xfrm>
            <a:off x="5257800" y="2114550"/>
            <a:ext cx="0" cy="2857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105" name="Line 35"/>
          <p:cNvSpPr>
            <a:spLocks noChangeShapeType="1"/>
          </p:cNvSpPr>
          <p:nvPr/>
        </p:nvSpPr>
        <p:spPr bwMode="auto">
          <a:xfrm>
            <a:off x="5886450" y="2114550"/>
            <a:ext cx="0" cy="2857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nvGrpSpPr>
          <p:cNvPr id="3106" name="Group 36"/>
          <p:cNvGrpSpPr>
            <a:grpSpLocks/>
          </p:cNvGrpSpPr>
          <p:nvPr/>
        </p:nvGrpSpPr>
        <p:grpSpPr bwMode="auto">
          <a:xfrm>
            <a:off x="4098131" y="2800350"/>
            <a:ext cx="810816" cy="1295400"/>
            <a:chOff x="2304" y="1440"/>
            <a:chExt cx="667" cy="994"/>
          </a:xfrm>
        </p:grpSpPr>
        <p:pic>
          <p:nvPicPr>
            <p:cNvPr id="3108" name="Picture 37" descr="j00985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9" name="Picture 38" descr="PE0074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07" name="Text Box 39"/>
          <p:cNvSpPr txBox="1">
            <a:spLocks noChangeArrowheads="1"/>
          </p:cNvSpPr>
          <p:nvPr/>
        </p:nvSpPr>
        <p:spPr bwMode="auto">
          <a:xfrm>
            <a:off x="3514725" y="5238336"/>
            <a:ext cx="2571750" cy="44649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2400" b="1" dirty="0">
                <a:solidFill>
                  <a:schemeClr val="hlink"/>
                </a:solidFill>
                <a:ea typeface="ＭＳ Ｐゴシック" panose="020B0600070205080204" pitchFamily="34" charset="-128"/>
              </a:rPr>
              <a:t>IMMIGRATION MAP</a:t>
            </a:r>
          </a:p>
        </p:txBody>
      </p:sp>
    </p:spTree>
    <p:extLst>
      <p:ext uri="{BB962C8B-B14F-4D97-AF65-F5344CB8AC3E}">
        <p14:creationId xmlns:p14="http://schemas.microsoft.com/office/powerpoint/2010/main" val="3400621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63"/>
          <p:cNvGrpSpPr>
            <a:grpSpLocks/>
          </p:cNvGrpSpPr>
          <p:nvPr/>
        </p:nvGrpSpPr>
        <p:grpSpPr bwMode="auto">
          <a:xfrm>
            <a:off x="5035629" y="2962275"/>
            <a:ext cx="810816" cy="1295400"/>
            <a:chOff x="2304" y="1440"/>
            <a:chExt cx="667" cy="994"/>
          </a:xfrm>
        </p:grpSpPr>
        <p:pic>
          <p:nvPicPr>
            <p:cNvPr id="4163" name="Picture 64" descr="j00985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4" name="Picture 65" descr="PE0074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99" name="Group 68"/>
          <p:cNvGrpSpPr>
            <a:grpSpLocks/>
          </p:cNvGrpSpPr>
          <p:nvPr/>
        </p:nvGrpSpPr>
        <p:grpSpPr bwMode="auto">
          <a:xfrm>
            <a:off x="1200150" y="1028701"/>
            <a:ext cx="4457700" cy="3221832"/>
            <a:chOff x="48" y="144"/>
            <a:chExt cx="3120" cy="2706"/>
          </a:xfrm>
        </p:grpSpPr>
        <p:grpSp>
          <p:nvGrpSpPr>
            <p:cNvPr id="4101" name="Group 69"/>
            <p:cNvGrpSpPr>
              <a:grpSpLocks/>
            </p:cNvGrpSpPr>
            <p:nvPr/>
          </p:nvGrpSpPr>
          <p:grpSpPr bwMode="auto">
            <a:xfrm>
              <a:off x="48" y="144"/>
              <a:ext cx="3120" cy="2706"/>
              <a:chOff x="48" y="144"/>
              <a:chExt cx="3120" cy="2706"/>
            </a:xfrm>
          </p:grpSpPr>
          <p:grpSp>
            <p:nvGrpSpPr>
              <p:cNvPr id="4103" name="Group 70"/>
              <p:cNvGrpSpPr>
                <a:grpSpLocks/>
              </p:cNvGrpSpPr>
              <p:nvPr/>
            </p:nvGrpSpPr>
            <p:grpSpPr bwMode="auto">
              <a:xfrm>
                <a:off x="48" y="144"/>
                <a:ext cx="3120" cy="2706"/>
                <a:chOff x="48" y="144"/>
                <a:chExt cx="3120" cy="2706"/>
              </a:xfrm>
            </p:grpSpPr>
            <p:sp>
              <p:nvSpPr>
                <p:cNvPr id="4105" name="Text Box 71"/>
                <p:cNvSpPr txBox="1">
                  <a:spLocks noChangeArrowheads="1"/>
                </p:cNvSpPr>
                <p:nvPr/>
              </p:nvSpPr>
              <p:spPr bwMode="auto">
                <a:xfrm>
                  <a:off x="2640" y="1152"/>
                  <a:ext cx="432" cy="27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Victim’s 911 Call</a:t>
                  </a:r>
                </a:p>
              </p:txBody>
            </p:sp>
            <p:sp>
              <p:nvSpPr>
                <p:cNvPr id="4106" name="Text Box 72"/>
                <p:cNvSpPr txBox="1">
                  <a:spLocks noChangeArrowheads="1"/>
                </p:cNvSpPr>
                <p:nvPr/>
              </p:nvSpPr>
              <p:spPr bwMode="auto">
                <a:xfrm>
                  <a:off x="2400" y="694"/>
                  <a:ext cx="665" cy="1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Victim arrested</a:t>
                  </a:r>
                </a:p>
              </p:txBody>
            </p:sp>
            <p:sp>
              <p:nvSpPr>
                <p:cNvPr id="4107" name="Text Box 73"/>
                <p:cNvSpPr txBox="1">
                  <a:spLocks noChangeArrowheads="1"/>
                </p:cNvSpPr>
                <p:nvPr/>
              </p:nvSpPr>
              <p:spPr bwMode="auto">
                <a:xfrm>
                  <a:off x="2016" y="1152"/>
                  <a:ext cx="491" cy="29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911 Call by neighbor</a:t>
                  </a:r>
                </a:p>
              </p:txBody>
            </p:sp>
            <p:sp>
              <p:nvSpPr>
                <p:cNvPr id="4108" name="Text Box 74"/>
                <p:cNvSpPr txBox="1">
                  <a:spLocks noChangeArrowheads="1"/>
                </p:cNvSpPr>
                <p:nvPr/>
              </p:nvSpPr>
              <p:spPr bwMode="auto">
                <a:xfrm>
                  <a:off x="1728" y="192"/>
                  <a:ext cx="1344"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Immigrant victim fearful to seek help because of fear of deportation</a:t>
                  </a:r>
                </a:p>
              </p:txBody>
            </p:sp>
            <p:sp>
              <p:nvSpPr>
                <p:cNvPr id="4109" name="Text Box 75"/>
                <p:cNvSpPr txBox="1">
                  <a:spLocks noChangeArrowheads="1"/>
                </p:cNvSpPr>
                <p:nvPr/>
              </p:nvSpPr>
              <p:spPr bwMode="auto">
                <a:xfrm>
                  <a:off x="576" y="348"/>
                  <a:ext cx="783"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Victim trusts law enforcement</a:t>
                  </a:r>
                </a:p>
              </p:txBody>
            </p:sp>
            <p:sp>
              <p:nvSpPr>
                <p:cNvPr id="4110" name="Text Box 76"/>
                <p:cNvSpPr txBox="1">
                  <a:spLocks noChangeArrowheads="1"/>
                </p:cNvSpPr>
                <p:nvPr/>
              </p:nvSpPr>
              <p:spPr bwMode="auto">
                <a:xfrm>
                  <a:off x="672" y="720"/>
                  <a:ext cx="528" cy="27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Squads Investigate</a:t>
                  </a:r>
                </a:p>
              </p:txBody>
            </p:sp>
            <p:sp>
              <p:nvSpPr>
                <p:cNvPr id="4111" name="Text Box 77"/>
                <p:cNvSpPr txBox="1">
                  <a:spLocks noChangeArrowheads="1"/>
                </p:cNvSpPr>
                <p:nvPr/>
              </p:nvSpPr>
              <p:spPr bwMode="auto">
                <a:xfrm>
                  <a:off x="48" y="2112"/>
                  <a:ext cx="528"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Police U Visa Certification</a:t>
                  </a:r>
                </a:p>
              </p:txBody>
            </p:sp>
            <p:sp>
              <p:nvSpPr>
                <p:cNvPr id="4112" name="Text Box 78"/>
                <p:cNvSpPr txBox="1">
                  <a:spLocks noChangeArrowheads="1"/>
                </p:cNvSpPr>
                <p:nvPr/>
              </p:nvSpPr>
              <p:spPr bwMode="auto">
                <a:xfrm>
                  <a:off x="48" y="1680"/>
                  <a:ext cx="528" cy="3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ea typeface="ＭＳ Ｐゴシック" panose="020B0600070205080204" pitchFamily="34" charset="-128"/>
                    </a:rPr>
                    <a:t>Do they investigate all?</a:t>
                  </a:r>
                </a:p>
              </p:txBody>
            </p:sp>
            <p:sp>
              <p:nvSpPr>
                <p:cNvPr id="4113" name="Text Box 79"/>
                <p:cNvSpPr txBox="1">
                  <a:spLocks noChangeArrowheads="1"/>
                </p:cNvSpPr>
                <p:nvPr/>
              </p:nvSpPr>
              <p:spPr bwMode="auto">
                <a:xfrm>
                  <a:off x="48" y="1144"/>
                  <a:ext cx="528" cy="50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Screen for victim’s immigration status</a:t>
                  </a:r>
                </a:p>
              </p:txBody>
            </p:sp>
            <p:sp>
              <p:nvSpPr>
                <p:cNvPr id="4114" name="Text Box 80"/>
                <p:cNvSpPr txBox="1">
                  <a:spLocks noChangeArrowheads="1"/>
                </p:cNvSpPr>
                <p:nvPr/>
              </p:nvSpPr>
              <p:spPr bwMode="auto">
                <a:xfrm>
                  <a:off x="821" y="1216"/>
                  <a:ext cx="379" cy="1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Arrest</a:t>
                  </a:r>
                </a:p>
              </p:txBody>
            </p:sp>
            <p:sp>
              <p:nvSpPr>
                <p:cNvPr id="4115" name="Text Box 81"/>
                <p:cNvSpPr txBox="1">
                  <a:spLocks noChangeArrowheads="1"/>
                </p:cNvSpPr>
                <p:nvPr/>
              </p:nvSpPr>
              <p:spPr bwMode="auto">
                <a:xfrm>
                  <a:off x="1291" y="1216"/>
                  <a:ext cx="485" cy="1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No Arrest</a:t>
                  </a:r>
                </a:p>
              </p:txBody>
            </p:sp>
            <p:sp>
              <p:nvSpPr>
                <p:cNvPr id="4116" name="Text Box 82"/>
                <p:cNvSpPr txBox="1">
                  <a:spLocks noChangeArrowheads="1"/>
                </p:cNvSpPr>
                <p:nvPr/>
              </p:nvSpPr>
              <p:spPr bwMode="auto">
                <a:xfrm>
                  <a:off x="1296" y="1494"/>
                  <a:ext cx="514" cy="2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Non-Arrest Report</a:t>
                  </a:r>
                </a:p>
              </p:txBody>
            </p:sp>
            <p:sp>
              <p:nvSpPr>
                <p:cNvPr id="4117" name="Text Box 83"/>
                <p:cNvSpPr txBox="1">
                  <a:spLocks noChangeArrowheads="1"/>
                </p:cNvSpPr>
                <p:nvPr/>
              </p:nvSpPr>
              <p:spPr bwMode="auto">
                <a:xfrm>
                  <a:off x="811" y="1494"/>
                  <a:ext cx="389" cy="2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Arrest Report</a:t>
                  </a:r>
                </a:p>
              </p:txBody>
            </p:sp>
            <p:sp>
              <p:nvSpPr>
                <p:cNvPr id="4118" name="Text Box 84"/>
                <p:cNvSpPr txBox="1">
                  <a:spLocks noChangeArrowheads="1"/>
                </p:cNvSpPr>
                <p:nvPr/>
              </p:nvSpPr>
              <p:spPr bwMode="auto">
                <a:xfrm>
                  <a:off x="888" y="1888"/>
                  <a:ext cx="264" cy="1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Jail</a:t>
                  </a:r>
                </a:p>
              </p:txBody>
            </p:sp>
            <p:sp>
              <p:nvSpPr>
                <p:cNvPr id="4119" name="Text Box 85"/>
                <p:cNvSpPr txBox="1">
                  <a:spLocks noChangeArrowheads="1"/>
                </p:cNvSpPr>
                <p:nvPr/>
              </p:nvSpPr>
              <p:spPr bwMode="auto">
                <a:xfrm>
                  <a:off x="813" y="2182"/>
                  <a:ext cx="387" cy="1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Pre-trial</a:t>
                  </a:r>
                </a:p>
              </p:txBody>
            </p:sp>
            <p:sp>
              <p:nvSpPr>
                <p:cNvPr id="4120" name="Text Box 86"/>
                <p:cNvSpPr txBox="1">
                  <a:spLocks noChangeArrowheads="1"/>
                </p:cNvSpPr>
                <p:nvPr/>
              </p:nvSpPr>
              <p:spPr bwMode="auto">
                <a:xfrm>
                  <a:off x="1296" y="1866"/>
                  <a:ext cx="515"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Immigration Detainer</a:t>
                  </a:r>
                </a:p>
              </p:txBody>
            </p:sp>
            <p:sp>
              <p:nvSpPr>
                <p:cNvPr id="4121" name="Text Box 87"/>
                <p:cNvSpPr txBox="1">
                  <a:spLocks noChangeArrowheads="1"/>
                </p:cNvSpPr>
                <p:nvPr/>
              </p:nvSpPr>
              <p:spPr bwMode="auto">
                <a:xfrm>
                  <a:off x="1296" y="2224"/>
                  <a:ext cx="504" cy="1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Sentencing</a:t>
                  </a:r>
                </a:p>
              </p:txBody>
            </p:sp>
            <p:sp>
              <p:nvSpPr>
                <p:cNvPr id="4122" name="Text Box 88"/>
                <p:cNvSpPr txBox="1">
                  <a:spLocks noChangeArrowheads="1"/>
                </p:cNvSpPr>
                <p:nvPr/>
              </p:nvSpPr>
              <p:spPr bwMode="auto">
                <a:xfrm>
                  <a:off x="1942" y="1968"/>
                  <a:ext cx="506" cy="3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DHS/ICE  Removal of abuser</a:t>
                  </a:r>
                </a:p>
              </p:txBody>
            </p:sp>
            <p:sp>
              <p:nvSpPr>
                <p:cNvPr id="4123" name="Text Box 89"/>
                <p:cNvSpPr txBox="1">
                  <a:spLocks noChangeArrowheads="1"/>
                </p:cNvSpPr>
                <p:nvPr/>
              </p:nvSpPr>
              <p:spPr bwMode="auto">
                <a:xfrm>
                  <a:off x="253" y="2559"/>
                  <a:ext cx="683"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Prosecutor U visa certification</a:t>
                  </a:r>
                </a:p>
              </p:txBody>
            </p:sp>
            <p:sp>
              <p:nvSpPr>
                <p:cNvPr id="4124" name="Text Box 90"/>
                <p:cNvSpPr txBox="1">
                  <a:spLocks noChangeArrowheads="1"/>
                </p:cNvSpPr>
                <p:nvPr/>
              </p:nvSpPr>
              <p:spPr bwMode="auto">
                <a:xfrm>
                  <a:off x="1651" y="2538"/>
                  <a:ext cx="605" cy="2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Judge U visa certification</a:t>
                  </a:r>
                </a:p>
              </p:txBody>
            </p:sp>
            <p:sp>
              <p:nvSpPr>
                <p:cNvPr id="4125" name="Line 91"/>
                <p:cNvSpPr>
                  <a:spLocks noChangeShapeType="1"/>
                </p:cNvSpPr>
                <p:nvPr/>
              </p:nvSpPr>
              <p:spPr bwMode="auto">
                <a:xfrm flipV="1">
                  <a:off x="2304" y="1488"/>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26" name="Line 92"/>
                <p:cNvSpPr>
                  <a:spLocks noChangeShapeType="1"/>
                </p:cNvSpPr>
                <p:nvPr/>
              </p:nvSpPr>
              <p:spPr bwMode="auto">
                <a:xfrm flipV="1">
                  <a:off x="2832" y="1488"/>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27" name="Line 93"/>
                <p:cNvSpPr>
                  <a:spLocks noChangeShapeType="1"/>
                </p:cNvSpPr>
                <p:nvPr/>
              </p:nvSpPr>
              <p:spPr bwMode="auto">
                <a:xfrm>
                  <a:off x="2304" y="1584"/>
                  <a:ext cx="5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28" name="Line 94"/>
                <p:cNvSpPr>
                  <a:spLocks noChangeShapeType="1"/>
                </p:cNvSpPr>
                <p:nvPr/>
              </p:nvSpPr>
              <p:spPr bwMode="auto">
                <a:xfrm>
                  <a:off x="2592" y="1584"/>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29" name="Line 95"/>
                <p:cNvSpPr>
                  <a:spLocks noChangeShapeType="1"/>
                </p:cNvSpPr>
                <p:nvPr/>
              </p:nvSpPr>
              <p:spPr bwMode="auto">
                <a:xfrm flipV="1">
                  <a:off x="2832" y="91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0" name="Line 96"/>
                <p:cNvSpPr>
                  <a:spLocks noChangeShapeType="1"/>
                </p:cNvSpPr>
                <p:nvPr/>
              </p:nvSpPr>
              <p:spPr bwMode="auto">
                <a:xfrm flipV="1">
                  <a:off x="2256" y="528"/>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1" name="Line 97"/>
                <p:cNvSpPr>
                  <a:spLocks noChangeShapeType="1"/>
                </p:cNvSpPr>
                <p:nvPr/>
              </p:nvSpPr>
              <p:spPr bwMode="auto">
                <a:xfrm>
                  <a:off x="2832" y="480"/>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2" name="Text Box 98"/>
                <p:cNvSpPr txBox="1">
                  <a:spLocks noChangeArrowheads="1"/>
                </p:cNvSpPr>
                <p:nvPr/>
              </p:nvSpPr>
              <p:spPr bwMode="auto">
                <a:xfrm>
                  <a:off x="2448" y="1200"/>
                  <a:ext cx="288" cy="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t> or  </a:t>
                  </a:r>
                </a:p>
              </p:txBody>
            </p:sp>
            <p:sp>
              <p:nvSpPr>
                <p:cNvPr id="4133" name="Line 99"/>
                <p:cNvSpPr>
                  <a:spLocks noChangeShapeType="1"/>
                </p:cNvSpPr>
                <p:nvPr/>
              </p:nvSpPr>
              <p:spPr bwMode="auto">
                <a:xfrm flipH="1">
                  <a:off x="1872" y="1296"/>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4" name="Line 100"/>
                <p:cNvSpPr>
                  <a:spLocks noChangeShapeType="1"/>
                </p:cNvSpPr>
                <p:nvPr/>
              </p:nvSpPr>
              <p:spPr bwMode="auto">
                <a:xfrm flipV="1">
                  <a:off x="1872" y="576"/>
                  <a:ext cx="0" cy="7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5" name="Line 101"/>
                <p:cNvSpPr>
                  <a:spLocks noChangeShapeType="1"/>
                </p:cNvSpPr>
                <p:nvPr/>
              </p:nvSpPr>
              <p:spPr bwMode="auto">
                <a:xfrm flipH="1">
                  <a:off x="1392" y="576"/>
                  <a:ext cx="48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6" name="Line 102"/>
                <p:cNvSpPr>
                  <a:spLocks noChangeShapeType="1"/>
                </p:cNvSpPr>
                <p:nvPr/>
              </p:nvSpPr>
              <p:spPr bwMode="auto">
                <a:xfrm>
                  <a:off x="3072" y="129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7" name="Line 103"/>
                <p:cNvSpPr>
                  <a:spLocks noChangeShapeType="1"/>
                </p:cNvSpPr>
                <p:nvPr/>
              </p:nvSpPr>
              <p:spPr bwMode="auto">
                <a:xfrm flipV="1">
                  <a:off x="3168" y="144"/>
                  <a:ext cx="0" cy="115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8" name="Line 104"/>
                <p:cNvSpPr>
                  <a:spLocks noChangeShapeType="1"/>
                </p:cNvSpPr>
                <p:nvPr/>
              </p:nvSpPr>
              <p:spPr bwMode="auto">
                <a:xfrm flipH="1">
                  <a:off x="1152" y="144"/>
                  <a:ext cx="201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39" name="Line 105"/>
                <p:cNvSpPr>
                  <a:spLocks noChangeShapeType="1"/>
                </p:cNvSpPr>
                <p:nvPr/>
              </p:nvSpPr>
              <p:spPr bwMode="auto">
                <a:xfrm>
                  <a:off x="1152" y="1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0" name="Line 106"/>
                <p:cNvSpPr>
                  <a:spLocks noChangeShapeType="1"/>
                </p:cNvSpPr>
                <p:nvPr/>
              </p:nvSpPr>
              <p:spPr bwMode="auto">
                <a:xfrm>
                  <a:off x="960" y="62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1" name="Line 107"/>
                <p:cNvSpPr>
                  <a:spLocks noChangeShapeType="1"/>
                </p:cNvSpPr>
                <p:nvPr/>
              </p:nvSpPr>
              <p:spPr bwMode="auto">
                <a:xfrm>
                  <a:off x="1008" y="105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2" name="Line 108"/>
                <p:cNvSpPr>
                  <a:spLocks noChangeShapeType="1"/>
                </p:cNvSpPr>
                <p:nvPr/>
              </p:nvSpPr>
              <p:spPr bwMode="auto">
                <a:xfrm>
                  <a:off x="1536" y="105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3" name="Line 109"/>
                <p:cNvSpPr>
                  <a:spLocks noChangeShapeType="1"/>
                </p:cNvSpPr>
                <p:nvPr/>
              </p:nvSpPr>
              <p:spPr bwMode="auto">
                <a:xfrm>
                  <a:off x="768" y="1056"/>
                  <a:ext cx="0" cy="12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4" name="Line 110"/>
                <p:cNvSpPr>
                  <a:spLocks noChangeShapeType="1"/>
                </p:cNvSpPr>
                <p:nvPr/>
              </p:nvSpPr>
              <p:spPr bwMode="auto">
                <a:xfrm flipH="1">
                  <a:off x="624" y="2352"/>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5" name="Line 111"/>
                <p:cNvSpPr>
                  <a:spLocks noChangeShapeType="1"/>
                </p:cNvSpPr>
                <p:nvPr/>
              </p:nvSpPr>
              <p:spPr bwMode="auto">
                <a:xfrm flipH="1">
                  <a:off x="624" y="1872"/>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6" name="Line 112"/>
                <p:cNvSpPr>
                  <a:spLocks noChangeShapeType="1"/>
                </p:cNvSpPr>
                <p:nvPr/>
              </p:nvSpPr>
              <p:spPr bwMode="auto">
                <a:xfrm flipH="1">
                  <a:off x="624" y="1248"/>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7" name="Line 113"/>
                <p:cNvSpPr>
                  <a:spLocks noChangeShapeType="1"/>
                </p:cNvSpPr>
                <p:nvPr/>
              </p:nvSpPr>
              <p:spPr bwMode="auto">
                <a:xfrm>
                  <a:off x="768" y="1056"/>
                  <a:ext cx="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8" name="Line 114"/>
                <p:cNvSpPr>
                  <a:spLocks noChangeShapeType="1"/>
                </p:cNvSpPr>
                <p:nvPr/>
              </p:nvSpPr>
              <p:spPr bwMode="auto">
                <a:xfrm>
                  <a:off x="912" y="1008"/>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49" name="Line 115"/>
                <p:cNvSpPr>
                  <a:spLocks noChangeShapeType="1"/>
                </p:cNvSpPr>
                <p:nvPr/>
              </p:nvSpPr>
              <p:spPr bwMode="auto">
                <a:xfrm>
                  <a:off x="1536" y="1392"/>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0" name="Line 116"/>
                <p:cNvSpPr>
                  <a:spLocks noChangeShapeType="1"/>
                </p:cNvSpPr>
                <p:nvPr/>
              </p:nvSpPr>
              <p:spPr bwMode="auto">
                <a:xfrm>
                  <a:off x="1008" y="139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1" name="Line 117"/>
                <p:cNvSpPr>
                  <a:spLocks noChangeShapeType="1"/>
                </p:cNvSpPr>
                <p:nvPr/>
              </p:nvSpPr>
              <p:spPr bwMode="auto">
                <a:xfrm>
                  <a:off x="1008" y="177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2" name="Line 118"/>
                <p:cNvSpPr>
                  <a:spLocks noChangeShapeType="1"/>
                </p:cNvSpPr>
                <p:nvPr/>
              </p:nvSpPr>
              <p:spPr bwMode="auto">
                <a:xfrm>
                  <a:off x="1008" y="206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3" name="Line 119"/>
                <p:cNvSpPr>
                  <a:spLocks noChangeShapeType="1"/>
                </p:cNvSpPr>
                <p:nvPr/>
              </p:nvSpPr>
              <p:spPr bwMode="auto">
                <a:xfrm>
                  <a:off x="1200" y="2256"/>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4" name="Line 120"/>
                <p:cNvSpPr>
                  <a:spLocks noChangeShapeType="1"/>
                </p:cNvSpPr>
                <p:nvPr/>
              </p:nvSpPr>
              <p:spPr bwMode="auto">
                <a:xfrm flipV="1">
                  <a:off x="1392" y="2448"/>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5" name="Line 121"/>
                <p:cNvSpPr>
                  <a:spLocks noChangeShapeType="1"/>
                </p:cNvSpPr>
                <p:nvPr/>
              </p:nvSpPr>
              <p:spPr bwMode="auto">
                <a:xfrm>
                  <a:off x="768" y="2400"/>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6" name="Line 122"/>
                <p:cNvSpPr>
                  <a:spLocks noChangeShapeType="1"/>
                </p:cNvSpPr>
                <p:nvPr/>
              </p:nvSpPr>
              <p:spPr bwMode="auto">
                <a:xfrm>
                  <a:off x="1248" y="240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7" name="Line 123"/>
                <p:cNvSpPr>
                  <a:spLocks noChangeShapeType="1"/>
                </p:cNvSpPr>
                <p:nvPr/>
              </p:nvSpPr>
              <p:spPr bwMode="auto">
                <a:xfrm>
                  <a:off x="768" y="240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58" name="Text Box 124"/>
                <p:cNvSpPr txBox="1">
                  <a:spLocks noChangeArrowheads="1"/>
                </p:cNvSpPr>
                <p:nvPr/>
              </p:nvSpPr>
              <p:spPr bwMode="auto">
                <a:xfrm>
                  <a:off x="1104" y="2566"/>
                  <a:ext cx="384" cy="1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ea typeface="ＭＳ Ｐゴシック" panose="020B0600070205080204" pitchFamily="34" charset="-128"/>
                    </a:rPr>
                    <a:t>Trial</a:t>
                  </a:r>
                </a:p>
              </p:txBody>
            </p:sp>
            <p:sp>
              <p:nvSpPr>
                <p:cNvPr id="4159" name="Line 125"/>
                <p:cNvSpPr>
                  <a:spLocks noChangeShapeType="1"/>
                </p:cNvSpPr>
                <p:nvPr/>
              </p:nvSpPr>
              <p:spPr bwMode="auto">
                <a:xfrm>
                  <a:off x="1728" y="2400"/>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60" name="Line 126"/>
                <p:cNvSpPr>
                  <a:spLocks noChangeShapeType="1"/>
                </p:cNvSpPr>
                <p:nvPr/>
              </p:nvSpPr>
              <p:spPr bwMode="auto">
                <a:xfrm>
                  <a:off x="1824" y="2304"/>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61" name="Line 127"/>
                <p:cNvSpPr>
                  <a:spLocks noChangeShapeType="1"/>
                </p:cNvSpPr>
                <p:nvPr/>
              </p:nvSpPr>
              <p:spPr bwMode="auto">
                <a:xfrm>
                  <a:off x="1824" y="2016"/>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4162" name="Line 128"/>
                <p:cNvSpPr>
                  <a:spLocks noChangeShapeType="1"/>
                </p:cNvSpPr>
                <p:nvPr/>
              </p:nvSpPr>
              <p:spPr bwMode="auto">
                <a:xfrm>
                  <a:off x="1152" y="1968"/>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sp>
            <p:nvSpPr>
              <p:cNvPr id="4104" name="Line 129"/>
              <p:cNvSpPr>
                <a:spLocks noChangeShapeType="1"/>
              </p:cNvSpPr>
              <p:nvPr/>
            </p:nvSpPr>
            <p:spPr bwMode="auto">
              <a:xfrm>
                <a:off x="1008" y="2352"/>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sp>
          <p:nvSpPr>
            <p:cNvPr id="4102" name="Line 130"/>
            <p:cNvSpPr>
              <a:spLocks noChangeShapeType="1"/>
            </p:cNvSpPr>
            <p:nvPr/>
          </p:nvSpPr>
          <p:spPr bwMode="auto">
            <a:xfrm>
              <a:off x="1536" y="139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sp>
        <p:nvSpPr>
          <p:cNvPr id="4100" name="Text Box 131"/>
          <p:cNvSpPr txBox="1">
            <a:spLocks noChangeArrowheads="1"/>
          </p:cNvSpPr>
          <p:nvPr/>
        </p:nvSpPr>
        <p:spPr bwMode="auto">
          <a:xfrm>
            <a:off x="2723912" y="5266788"/>
            <a:ext cx="4153376" cy="3541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b="1" dirty="0">
                <a:ea typeface="ＭＳ Ｐゴシック" panose="020B0600070205080204" pitchFamily="34" charset="-128"/>
              </a:rPr>
              <a:t>DOMESTIC VIOLENCE/ ARREST INCIDENT</a:t>
            </a:r>
          </a:p>
        </p:txBody>
      </p:sp>
    </p:spTree>
    <p:extLst>
      <p:ext uri="{BB962C8B-B14F-4D97-AF65-F5344CB8AC3E}">
        <p14:creationId xmlns:p14="http://schemas.microsoft.com/office/powerpoint/2010/main" val="168365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4"/>
          <p:cNvGrpSpPr>
            <a:grpSpLocks/>
          </p:cNvGrpSpPr>
          <p:nvPr/>
        </p:nvGrpSpPr>
        <p:grpSpPr bwMode="auto">
          <a:xfrm>
            <a:off x="1200150" y="3123932"/>
            <a:ext cx="6172200" cy="2772720"/>
            <a:chOff x="48" y="2640"/>
            <a:chExt cx="4992" cy="1635"/>
          </a:xfrm>
        </p:grpSpPr>
        <p:sp>
          <p:nvSpPr>
            <p:cNvPr id="5127" name="Text Box 5"/>
            <p:cNvSpPr txBox="1">
              <a:spLocks noChangeArrowheads="1"/>
            </p:cNvSpPr>
            <p:nvPr/>
          </p:nvSpPr>
          <p:spPr bwMode="auto">
            <a:xfrm>
              <a:off x="2784" y="3570"/>
              <a:ext cx="1728"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Supervised Exchange/Visitation, money required</a:t>
              </a:r>
            </a:p>
          </p:txBody>
        </p:sp>
        <p:sp>
          <p:nvSpPr>
            <p:cNvPr id="5128" name="Text Box 6"/>
            <p:cNvSpPr txBox="1">
              <a:spLocks noChangeArrowheads="1"/>
            </p:cNvSpPr>
            <p:nvPr/>
          </p:nvSpPr>
          <p:spPr bwMode="auto">
            <a:xfrm>
              <a:off x="53" y="3056"/>
              <a:ext cx="427"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Files for Divorce</a:t>
              </a:r>
            </a:p>
          </p:txBody>
        </p:sp>
        <p:sp>
          <p:nvSpPr>
            <p:cNvPr id="5129" name="Text Box 7"/>
            <p:cNvSpPr txBox="1">
              <a:spLocks noChangeArrowheads="1"/>
            </p:cNvSpPr>
            <p:nvPr/>
          </p:nvSpPr>
          <p:spPr bwMode="auto">
            <a:xfrm>
              <a:off x="672" y="3222"/>
              <a:ext cx="576"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Family Court Hearing</a:t>
              </a:r>
            </a:p>
          </p:txBody>
        </p:sp>
        <p:sp>
          <p:nvSpPr>
            <p:cNvPr id="5130" name="Text Box 8"/>
            <p:cNvSpPr txBox="1">
              <a:spLocks noChangeArrowheads="1"/>
            </p:cNvSpPr>
            <p:nvPr/>
          </p:nvSpPr>
          <p:spPr bwMode="auto">
            <a:xfrm>
              <a:off x="2132" y="3990"/>
              <a:ext cx="556" cy="270"/>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Final Divorce Hearing</a:t>
              </a:r>
            </a:p>
          </p:txBody>
        </p:sp>
        <p:sp>
          <p:nvSpPr>
            <p:cNvPr id="5131" name="Text Box 9"/>
            <p:cNvSpPr txBox="1">
              <a:spLocks noChangeArrowheads="1"/>
            </p:cNvSpPr>
            <p:nvPr/>
          </p:nvSpPr>
          <p:spPr bwMode="auto">
            <a:xfrm>
              <a:off x="48" y="3818"/>
              <a:ext cx="514"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Custody Evaluation</a:t>
              </a:r>
            </a:p>
          </p:txBody>
        </p:sp>
        <p:sp>
          <p:nvSpPr>
            <p:cNvPr id="5132" name="Text Box 10"/>
            <p:cNvSpPr txBox="1">
              <a:spLocks noChangeArrowheads="1"/>
            </p:cNvSpPr>
            <p:nvPr/>
          </p:nvSpPr>
          <p:spPr bwMode="auto">
            <a:xfrm>
              <a:off x="677" y="3654"/>
              <a:ext cx="571"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Interviews by Evaluator</a:t>
              </a:r>
            </a:p>
          </p:txBody>
        </p:sp>
        <p:sp>
          <p:nvSpPr>
            <p:cNvPr id="5133" name="Text Box 11"/>
            <p:cNvSpPr txBox="1">
              <a:spLocks noChangeArrowheads="1"/>
            </p:cNvSpPr>
            <p:nvPr/>
          </p:nvSpPr>
          <p:spPr bwMode="auto">
            <a:xfrm>
              <a:off x="2208" y="3654"/>
              <a:ext cx="432"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Custody Awarded</a:t>
              </a:r>
            </a:p>
          </p:txBody>
        </p:sp>
        <p:sp>
          <p:nvSpPr>
            <p:cNvPr id="5134" name="Text Box 12"/>
            <p:cNvSpPr txBox="1">
              <a:spLocks noChangeArrowheads="1"/>
            </p:cNvSpPr>
            <p:nvPr/>
          </p:nvSpPr>
          <p:spPr bwMode="auto">
            <a:xfrm>
              <a:off x="2775" y="3990"/>
              <a:ext cx="585"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Child Support Established</a:t>
              </a:r>
            </a:p>
          </p:txBody>
        </p:sp>
        <p:sp>
          <p:nvSpPr>
            <p:cNvPr id="5135" name="Text Box 13"/>
            <p:cNvSpPr txBox="1">
              <a:spLocks noChangeArrowheads="1"/>
            </p:cNvSpPr>
            <p:nvPr/>
          </p:nvSpPr>
          <p:spPr bwMode="auto">
            <a:xfrm>
              <a:off x="1296" y="3740"/>
              <a:ext cx="768" cy="34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Custody Hearing, including issues of parental kidnapping</a:t>
              </a:r>
            </a:p>
          </p:txBody>
        </p:sp>
        <p:sp>
          <p:nvSpPr>
            <p:cNvPr id="5136" name="Text Box 14"/>
            <p:cNvSpPr txBox="1">
              <a:spLocks noChangeArrowheads="1"/>
            </p:cNvSpPr>
            <p:nvPr/>
          </p:nvSpPr>
          <p:spPr bwMode="auto">
            <a:xfrm>
              <a:off x="72" y="3440"/>
              <a:ext cx="504" cy="19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Temporary Custody</a:t>
              </a:r>
            </a:p>
          </p:txBody>
        </p:sp>
        <p:sp>
          <p:nvSpPr>
            <p:cNvPr id="5137" name="Text Box 15"/>
            <p:cNvSpPr txBox="1">
              <a:spLocks noChangeArrowheads="1"/>
            </p:cNvSpPr>
            <p:nvPr/>
          </p:nvSpPr>
          <p:spPr bwMode="auto">
            <a:xfrm>
              <a:off x="1296" y="2764"/>
              <a:ext cx="718" cy="42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solidFill>
                    <a:srgbClr val="990099"/>
                  </a:solidFill>
                  <a:ea typeface="ＭＳ Ｐゴシック" panose="020B0600070205080204" pitchFamily="34" charset="-128"/>
                </a:rPr>
                <a:t>Abuser introduced evidence about immigration status</a:t>
              </a:r>
            </a:p>
          </p:txBody>
        </p:sp>
        <p:sp>
          <p:nvSpPr>
            <p:cNvPr id="5138" name="Text Box 16"/>
            <p:cNvSpPr txBox="1">
              <a:spLocks noChangeArrowheads="1"/>
            </p:cNvSpPr>
            <p:nvPr/>
          </p:nvSpPr>
          <p:spPr bwMode="auto">
            <a:xfrm>
              <a:off x="1296" y="3244"/>
              <a:ext cx="833" cy="354"/>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solidFill>
                    <a:srgbClr val="990099"/>
                  </a:solidFill>
                  <a:ea typeface="ＭＳ Ｐゴシック" panose="020B0600070205080204" pitchFamily="34" charset="-128"/>
                </a:rPr>
                <a:t>Abuser raises immigration status as a factor in custody.</a:t>
              </a:r>
            </a:p>
          </p:txBody>
        </p:sp>
        <p:sp>
          <p:nvSpPr>
            <p:cNvPr id="5139" name="Text Box 17"/>
            <p:cNvSpPr txBox="1">
              <a:spLocks noChangeArrowheads="1"/>
            </p:cNvSpPr>
            <p:nvPr/>
          </p:nvSpPr>
          <p:spPr bwMode="auto">
            <a:xfrm>
              <a:off x="3447" y="3996"/>
              <a:ext cx="1593" cy="27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Abuser undocumented, court imputes income but difficult to get a wage withholding</a:t>
              </a:r>
            </a:p>
          </p:txBody>
        </p:sp>
        <p:sp>
          <p:nvSpPr>
            <p:cNvPr id="5140" name="Text Box 18"/>
            <p:cNvSpPr txBox="1">
              <a:spLocks noChangeArrowheads="1"/>
            </p:cNvSpPr>
            <p:nvPr/>
          </p:nvSpPr>
          <p:spPr bwMode="auto">
            <a:xfrm>
              <a:off x="686" y="2822"/>
              <a:ext cx="514" cy="27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DHS shows up in court</a:t>
              </a:r>
            </a:p>
          </p:txBody>
        </p:sp>
        <p:sp>
          <p:nvSpPr>
            <p:cNvPr id="5141" name="Text Box 19"/>
            <p:cNvSpPr txBox="1">
              <a:spLocks noChangeArrowheads="1"/>
            </p:cNvSpPr>
            <p:nvPr/>
          </p:nvSpPr>
          <p:spPr bwMode="auto">
            <a:xfrm>
              <a:off x="3472" y="3792"/>
              <a:ext cx="704" cy="204"/>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Abuser Removed</a:t>
              </a:r>
            </a:p>
          </p:txBody>
        </p:sp>
        <p:sp>
          <p:nvSpPr>
            <p:cNvPr id="5142" name="Text Box 20"/>
            <p:cNvSpPr txBox="1">
              <a:spLocks noChangeArrowheads="1"/>
            </p:cNvSpPr>
            <p:nvPr/>
          </p:nvSpPr>
          <p:spPr bwMode="auto">
            <a:xfrm>
              <a:off x="2208" y="3122"/>
              <a:ext cx="576" cy="354"/>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Child Protective System Case </a:t>
              </a:r>
            </a:p>
          </p:txBody>
        </p:sp>
        <p:sp>
          <p:nvSpPr>
            <p:cNvPr id="5143" name="Text Box 21"/>
            <p:cNvSpPr txBox="1">
              <a:spLocks noChangeArrowheads="1"/>
            </p:cNvSpPr>
            <p:nvPr/>
          </p:nvSpPr>
          <p:spPr bwMode="auto">
            <a:xfrm>
              <a:off x="2208" y="2748"/>
              <a:ext cx="576" cy="204"/>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solidFill>
                    <a:srgbClr val="990099"/>
                  </a:solidFill>
                  <a:ea typeface="ＭＳ Ｐゴシック" panose="020B0600070205080204" pitchFamily="34" charset="-128"/>
                </a:rPr>
                <a:t>Reunification case plan</a:t>
              </a:r>
            </a:p>
          </p:txBody>
        </p:sp>
        <p:sp>
          <p:nvSpPr>
            <p:cNvPr id="5144" name="Text Box 22"/>
            <p:cNvSpPr txBox="1">
              <a:spLocks noChangeArrowheads="1"/>
            </p:cNvSpPr>
            <p:nvPr/>
          </p:nvSpPr>
          <p:spPr bwMode="auto">
            <a:xfrm>
              <a:off x="3600" y="2738"/>
              <a:ext cx="614" cy="27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Immigration considerations detention?</a:t>
              </a:r>
            </a:p>
          </p:txBody>
        </p:sp>
        <p:sp>
          <p:nvSpPr>
            <p:cNvPr id="5145" name="Text Box 23"/>
            <p:cNvSpPr txBox="1">
              <a:spLocks noChangeArrowheads="1"/>
            </p:cNvSpPr>
            <p:nvPr/>
          </p:nvSpPr>
          <p:spPr bwMode="auto">
            <a:xfrm>
              <a:off x="2880" y="3246"/>
              <a:ext cx="979" cy="27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Home evaluation/ cultural competency issues</a:t>
              </a:r>
            </a:p>
          </p:txBody>
        </p:sp>
        <p:sp>
          <p:nvSpPr>
            <p:cNvPr id="5146" name="Text Box 24"/>
            <p:cNvSpPr txBox="1">
              <a:spLocks noChangeArrowheads="1"/>
            </p:cNvSpPr>
            <p:nvPr/>
          </p:nvSpPr>
          <p:spPr bwMode="auto">
            <a:xfrm>
              <a:off x="2881" y="2640"/>
              <a:ext cx="431" cy="204"/>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Reunified</a:t>
              </a:r>
            </a:p>
          </p:txBody>
        </p:sp>
        <p:sp>
          <p:nvSpPr>
            <p:cNvPr id="5147" name="Text Box 25"/>
            <p:cNvSpPr txBox="1">
              <a:spLocks noChangeArrowheads="1"/>
            </p:cNvSpPr>
            <p:nvPr/>
          </p:nvSpPr>
          <p:spPr bwMode="auto">
            <a:xfrm>
              <a:off x="2880" y="2940"/>
              <a:ext cx="624" cy="27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990099"/>
                  </a:solidFill>
                  <a:ea typeface="ＭＳ Ｐゴシック" panose="020B0600070205080204" pitchFamily="34" charset="-128"/>
                </a:rPr>
                <a:t>Termination of parental rights</a:t>
              </a:r>
            </a:p>
          </p:txBody>
        </p:sp>
        <p:sp>
          <p:nvSpPr>
            <p:cNvPr id="5148" name="Line 26"/>
            <p:cNvSpPr>
              <a:spLocks noChangeShapeType="1"/>
            </p:cNvSpPr>
            <p:nvPr/>
          </p:nvSpPr>
          <p:spPr bwMode="auto">
            <a:xfrm>
              <a:off x="480" y="3216"/>
              <a:ext cx="144"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49" name="Line 27"/>
            <p:cNvSpPr>
              <a:spLocks noChangeShapeType="1"/>
            </p:cNvSpPr>
            <p:nvPr/>
          </p:nvSpPr>
          <p:spPr bwMode="auto">
            <a:xfrm flipV="1">
              <a:off x="912" y="3120"/>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0" name="Line 28"/>
            <p:cNvSpPr>
              <a:spLocks noChangeShapeType="1"/>
            </p:cNvSpPr>
            <p:nvPr/>
          </p:nvSpPr>
          <p:spPr bwMode="auto">
            <a:xfrm flipV="1">
              <a:off x="1200" y="2976"/>
              <a:ext cx="96" cy="24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1" name="Line 29"/>
            <p:cNvSpPr>
              <a:spLocks noChangeShapeType="1"/>
            </p:cNvSpPr>
            <p:nvPr/>
          </p:nvSpPr>
          <p:spPr bwMode="auto">
            <a:xfrm flipH="1">
              <a:off x="576" y="3504"/>
              <a:ext cx="336" cy="48"/>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2" name="Line 30"/>
            <p:cNvSpPr>
              <a:spLocks noChangeShapeType="1"/>
            </p:cNvSpPr>
            <p:nvPr/>
          </p:nvSpPr>
          <p:spPr bwMode="auto">
            <a:xfrm>
              <a:off x="576" y="3648"/>
              <a:ext cx="96" cy="48"/>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3" name="Line 31"/>
            <p:cNvSpPr>
              <a:spLocks noChangeShapeType="1"/>
            </p:cNvSpPr>
            <p:nvPr/>
          </p:nvSpPr>
          <p:spPr bwMode="auto">
            <a:xfrm flipH="1">
              <a:off x="576" y="3984"/>
              <a:ext cx="33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4" name="Line 32"/>
            <p:cNvSpPr>
              <a:spLocks noChangeShapeType="1"/>
            </p:cNvSpPr>
            <p:nvPr/>
          </p:nvSpPr>
          <p:spPr bwMode="auto">
            <a:xfrm flipV="1">
              <a:off x="912" y="3936"/>
              <a:ext cx="0" cy="48"/>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5" name="Line 33"/>
            <p:cNvSpPr>
              <a:spLocks noChangeShapeType="1"/>
            </p:cNvSpPr>
            <p:nvPr/>
          </p:nvSpPr>
          <p:spPr bwMode="auto">
            <a:xfrm>
              <a:off x="576" y="4032"/>
              <a:ext cx="67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6" name="Line 34"/>
            <p:cNvSpPr>
              <a:spLocks noChangeShapeType="1"/>
            </p:cNvSpPr>
            <p:nvPr/>
          </p:nvSpPr>
          <p:spPr bwMode="auto">
            <a:xfrm flipV="1">
              <a:off x="1680" y="3648"/>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7" name="Line 35"/>
            <p:cNvSpPr>
              <a:spLocks noChangeShapeType="1"/>
            </p:cNvSpPr>
            <p:nvPr/>
          </p:nvSpPr>
          <p:spPr bwMode="auto">
            <a:xfrm>
              <a:off x="2064" y="3840"/>
              <a:ext cx="144"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8" name="Line 36"/>
            <p:cNvSpPr>
              <a:spLocks noChangeShapeType="1"/>
            </p:cNvSpPr>
            <p:nvPr/>
          </p:nvSpPr>
          <p:spPr bwMode="auto">
            <a:xfrm>
              <a:off x="2064" y="3792"/>
              <a:ext cx="96" cy="0"/>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59" name="Line 37"/>
            <p:cNvSpPr>
              <a:spLocks noChangeShapeType="1"/>
            </p:cNvSpPr>
            <p:nvPr/>
          </p:nvSpPr>
          <p:spPr bwMode="auto">
            <a:xfrm>
              <a:off x="2160" y="3600"/>
              <a:ext cx="0" cy="192"/>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0" name="Line 38"/>
            <p:cNvSpPr>
              <a:spLocks noChangeShapeType="1"/>
            </p:cNvSpPr>
            <p:nvPr/>
          </p:nvSpPr>
          <p:spPr bwMode="auto">
            <a:xfrm>
              <a:off x="2160" y="3600"/>
              <a:ext cx="288" cy="0"/>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1" name="Line 39"/>
            <p:cNvSpPr>
              <a:spLocks noChangeShapeType="1"/>
            </p:cNvSpPr>
            <p:nvPr/>
          </p:nvSpPr>
          <p:spPr bwMode="auto">
            <a:xfrm flipV="1">
              <a:off x="2448" y="3504"/>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2" name="Line 40"/>
            <p:cNvSpPr>
              <a:spLocks noChangeShapeType="1"/>
            </p:cNvSpPr>
            <p:nvPr/>
          </p:nvSpPr>
          <p:spPr bwMode="auto">
            <a:xfrm>
              <a:off x="2640" y="3696"/>
              <a:ext cx="144"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3" name="Line 41"/>
            <p:cNvSpPr>
              <a:spLocks noChangeShapeType="1"/>
            </p:cNvSpPr>
            <p:nvPr/>
          </p:nvSpPr>
          <p:spPr bwMode="auto">
            <a:xfrm>
              <a:off x="2688" y="4128"/>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4" name="Line 42"/>
            <p:cNvSpPr>
              <a:spLocks noChangeShapeType="1"/>
            </p:cNvSpPr>
            <p:nvPr/>
          </p:nvSpPr>
          <p:spPr bwMode="auto">
            <a:xfrm>
              <a:off x="3360" y="4176"/>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5" name="Line 43"/>
            <p:cNvSpPr>
              <a:spLocks noChangeShapeType="1"/>
            </p:cNvSpPr>
            <p:nvPr/>
          </p:nvSpPr>
          <p:spPr bwMode="auto">
            <a:xfrm flipV="1">
              <a:off x="3264" y="3888"/>
              <a:ext cx="0" cy="96"/>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6" name="Line 44"/>
            <p:cNvSpPr>
              <a:spLocks noChangeShapeType="1"/>
            </p:cNvSpPr>
            <p:nvPr/>
          </p:nvSpPr>
          <p:spPr bwMode="auto">
            <a:xfrm>
              <a:off x="3264" y="3888"/>
              <a:ext cx="19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7" name="Line 45"/>
            <p:cNvSpPr>
              <a:spLocks noChangeShapeType="1"/>
            </p:cNvSpPr>
            <p:nvPr/>
          </p:nvSpPr>
          <p:spPr bwMode="auto">
            <a:xfrm flipV="1">
              <a:off x="2448" y="3024"/>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8" name="Line 46"/>
            <p:cNvSpPr>
              <a:spLocks noChangeShapeType="1"/>
            </p:cNvSpPr>
            <p:nvPr/>
          </p:nvSpPr>
          <p:spPr bwMode="auto">
            <a:xfrm>
              <a:off x="2448" y="2688"/>
              <a:ext cx="43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69" name="Line 47"/>
            <p:cNvSpPr>
              <a:spLocks noChangeShapeType="1"/>
            </p:cNvSpPr>
            <p:nvPr/>
          </p:nvSpPr>
          <p:spPr bwMode="auto">
            <a:xfrm>
              <a:off x="2448" y="2688"/>
              <a:ext cx="0" cy="48"/>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70" name="Line 48"/>
            <p:cNvSpPr>
              <a:spLocks noChangeShapeType="1"/>
            </p:cNvSpPr>
            <p:nvPr/>
          </p:nvSpPr>
          <p:spPr bwMode="auto">
            <a:xfrm>
              <a:off x="2784" y="2976"/>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71" name="Line 49"/>
            <p:cNvSpPr>
              <a:spLocks noChangeShapeType="1"/>
            </p:cNvSpPr>
            <p:nvPr/>
          </p:nvSpPr>
          <p:spPr bwMode="auto">
            <a:xfrm>
              <a:off x="2784" y="2880"/>
              <a:ext cx="768"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5172" name="Line 50"/>
            <p:cNvSpPr>
              <a:spLocks noChangeShapeType="1"/>
            </p:cNvSpPr>
            <p:nvPr/>
          </p:nvSpPr>
          <p:spPr bwMode="auto">
            <a:xfrm>
              <a:off x="2784" y="3312"/>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grpSp>
        <p:nvGrpSpPr>
          <p:cNvPr id="5123" name="Group 51"/>
          <p:cNvGrpSpPr>
            <a:grpSpLocks/>
          </p:cNvGrpSpPr>
          <p:nvPr/>
        </p:nvGrpSpPr>
        <p:grpSpPr bwMode="auto">
          <a:xfrm>
            <a:off x="4184024" y="1570801"/>
            <a:ext cx="810816" cy="1295400"/>
            <a:chOff x="2304" y="1440"/>
            <a:chExt cx="667" cy="994"/>
          </a:xfrm>
        </p:grpSpPr>
        <p:pic>
          <p:nvPicPr>
            <p:cNvPr id="5125" name="Picture 52" descr="j00985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3" descr="PE0074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4" name="Text Box 55"/>
          <p:cNvSpPr txBox="1">
            <a:spLocks noChangeArrowheads="1"/>
          </p:cNvSpPr>
          <p:nvPr/>
        </p:nvSpPr>
        <p:spPr bwMode="auto">
          <a:xfrm>
            <a:off x="3258168" y="1143001"/>
            <a:ext cx="2456832" cy="446490"/>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2400" b="1" dirty="0">
                <a:solidFill>
                  <a:srgbClr val="990099"/>
                </a:solidFill>
                <a:ea typeface="ＭＳ Ｐゴシック" panose="020B0600070205080204" pitchFamily="34" charset="-128"/>
              </a:rPr>
              <a:t>FAMILY COURT</a:t>
            </a:r>
          </a:p>
        </p:txBody>
      </p:sp>
    </p:spTree>
    <p:extLst>
      <p:ext uri="{BB962C8B-B14F-4D97-AF65-F5344CB8AC3E}">
        <p14:creationId xmlns:p14="http://schemas.microsoft.com/office/powerpoint/2010/main" val="1857222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p:cNvGrpSpPr>
            <a:grpSpLocks/>
          </p:cNvGrpSpPr>
          <p:nvPr/>
        </p:nvGrpSpPr>
        <p:grpSpPr bwMode="auto">
          <a:xfrm>
            <a:off x="1200150" y="3143252"/>
            <a:ext cx="3714750" cy="2262679"/>
            <a:chOff x="0" y="2400"/>
            <a:chExt cx="2549" cy="478"/>
          </a:xfrm>
        </p:grpSpPr>
        <p:sp>
          <p:nvSpPr>
            <p:cNvPr id="6151" name="Text Box 19"/>
            <p:cNvSpPr txBox="1">
              <a:spLocks noChangeArrowheads="1"/>
            </p:cNvSpPr>
            <p:nvPr/>
          </p:nvSpPr>
          <p:spPr bwMode="auto">
            <a:xfrm>
              <a:off x="1829" y="2446"/>
              <a:ext cx="720" cy="133"/>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1200" b="1" dirty="0">
                  <a:solidFill>
                    <a:srgbClr val="339933"/>
                  </a:solidFill>
                  <a:ea typeface="ＭＳ Ｐゴシック" panose="020B0600070205080204" pitchFamily="34" charset="-128"/>
                </a:rPr>
                <a:t>Immigrant victim tries to access benefit</a:t>
              </a:r>
            </a:p>
          </p:txBody>
        </p:sp>
        <p:sp>
          <p:nvSpPr>
            <p:cNvPr id="6152" name="Text Box 20"/>
            <p:cNvSpPr txBox="1">
              <a:spLocks noChangeArrowheads="1"/>
            </p:cNvSpPr>
            <p:nvPr/>
          </p:nvSpPr>
          <p:spPr bwMode="auto">
            <a:xfrm>
              <a:off x="1392" y="2484"/>
              <a:ext cx="437" cy="55"/>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1200" b="1">
                  <a:solidFill>
                    <a:srgbClr val="339933"/>
                  </a:solidFill>
                  <a:ea typeface="ＭＳ Ｐゴシック" panose="020B0600070205080204" pitchFamily="34" charset="-128"/>
                </a:rPr>
                <a:t>Denied</a:t>
              </a:r>
            </a:p>
          </p:txBody>
        </p:sp>
        <p:sp>
          <p:nvSpPr>
            <p:cNvPr id="6153" name="Text Box 21"/>
            <p:cNvSpPr txBox="1">
              <a:spLocks noChangeArrowheads="1"/>
            </p:cNvSpPr>
            <p:nvPr/>
          </p:nvSpPr>
          <p:spPr bwMode="auto">
            <a:xfrm>
              <a:off x="0" y="2784"/>
              <a:ext cx="1200" cy="94"/>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1200" b="1" dirty="0">
                  <a:solidFill>
                    <a:srgbClr val="339933"/>
                  </a:solidFill>
                  <a:ea typeface="ＭＳ Ｐゴシック" panose="020B0600070205080204" pitchFamily="34" charset="-128"/>
                </a:rPr>
                <a:t>Reported  to DHS Children taken away</a:t>
              </a:r>
            </a:p>
          </p:txBody>
        </p:sp>
        <p:sp>
          <p:nvSpPr>
            <p:cNvPr id="6154" name="Text Box 22"/>
            <p:cNvSpPr txBox="1">
              <a:spLocks noChangeArrowheads="1"/>
            </p:cNvSpPr>
            <p:nvPr/>
          </p:nvSpPr>
          <p:spPr bwMode="auto">
            <a:xfrm>
              <a:off x="720" y="2592"/>
              <a:ext cx="480" cy="8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solidFill>
                    <a:srgbClr val="339933"/>
                  </a:solidFill>
                  <a:ea typeface="ＭＳ Ｐゴシック" panose="020B0600070205080204" pitchFamily="34" charset="-128"/>
                </a:rPr>
                <a:t>No </a:t>
              </a:r>
              <a:r>
                <a:rPr lang="en-US" altLang="en-US" sz="1200" b="1" dirty="0">
                  <a:solidFill>
                    <a:srgbClr val="339933"/>
                  </a:solidFill>
                  <a:ea typeface="ＭＳ Ｐゴシック" panose="020B0600070205080204" pitchFamily="34" charset="-128"/>
                </a:rPr>
                <a:t>Benefit</a:t>
              </a:r>
              <a:endParaRPr lang="en-US" altLang="en-US" sz="825" b="1" dirty="0">
                <a:solidFill>
                  <a:srgbClr val="339933"/>
                </a:solidFill>
                <a:ea typeface="ＭＳ Ｐゴシック" panose="020B0600070205080204" pitchFamily="34" charset="-128"/>
              </a:endParaRPr>
            </a:p>
          </p:txBody>
        </p:sp>
        <p:sp>
          <p:nvSpPr>
            <p:cNvPr id="6155" name="Text Box 23"/>
            <p:cNvSpPr txBox="1">
              <a:spLocks noChangeArrowheads="1"/>
            </p:cNvSpPr>
            <p:nvPr/>
          </p:nvSpPr>
          <p:spPr bwMode="auto">
            <a:xfrm>
              <a:off x="432" y="2400"/>
              <a:ext cx="768" cy="107"/>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1200" b="1" dirty="0">
                  <a:solidFill>
                    <a:srgbClr val="339933"/>
                  </a:solidFill>
                  <a:ea typeface="ＭＳ Ｐゴシック" panose="020B0600070205080204" pitchFamily="34" charset="-128"/>
                </a:rPr>
                <a:t>Seeks </a:t>
              </a:r>
              <a:r>
                <a:rPr lang="en-US" altLang="en-US" sz="1500" b="1" dirty="0">
                  <a:solidFill>
                    <a:srgbClr val="339933"/>
                  </a:solidFill>
                  <a:ea typeface="ＭＳ Ｐゴシック" panose="020B0600070205080204" pitchFamily="34" charset="-128"/>
                </a:rPr>
                <a:t>NGO</a:t>
              </a:r>
              <a:r>
                <a:rPr lang="en-US" altLang="en-US" sz="1200" b="1" dirty="0">
                  <a:solidFill>
                    <a:srgbClr val="339933"/>
                  </a:solidFill>
                  <a:ea typeface="ＭＳ Ｐゴシック" panose="020B0600070205080204" pitchFamily="34" charset="-128"/>
                </a:rPr>
                <a:t> Assistance</a:t>
              </a:r>
            </a:p>
          </p:txBody>
        </p:sp>
        <p:sp>
          <p:nvSpPr>
            <p:cNvPr id="6156" name="Text Box 24"/>
            <p:cNvSpPr txBox="1">
              <a:spLocks noChangeArrowheads="1"/>
            </p:cNvSpPr>
            <p:nvPr/>
          </p:nvSpPr>
          <p:spPr bwMode="auto">
            <a:xfrm>
              <a:off x="0" y="2592"/>
              <a:ext cx="586" cy="98"/>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1200" b="1" dirty="0">
                  <a:solidFill>
                    <a:srgbClr val="339933"/>
                  </a:solidFill>
                  <a:ea typeface="ＭＳ Ｐゴシック" panose="020B0600070205080204" pitchFamily="34" charset="-128"/>
                </a:rPr>
                <a:t>Receives Benefit</a:t>
              </a:r>
            </a:p>
          </p:txBody>
        </p:sp>
        <p:sp>
          <p:nvSpPr>
            <p:cNvPr id="6157" name="Line 25"/>
            <p:cNvSpPr>
              <a:spLocks noChangeShapeType="1"/>
            </p:cNvSpPr>
            <p:nvPr/>
          </p:nvSpPr>
          <p:spPr bwMode="auto">
            <a:xfrm flipH="1">
              <a:off x="1733" y="2544"/>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58" name="Line 26"/>
            <p:cNvSpPr>
              <a:spLocks noChangeShapeType="1"/>
            </p:cNvSpPr>
            <p:nvPr/>
          </p:nvSpPr>
          <p:spPr bwMode="auto">
            <a:xfrm flipH="1" flipV="1">
              <a:off x="1200" y="2640"/>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59" name="Line 27"/>
            <p:cNvSpPr>
              <a:spLocks noChangeShapeType="1"/>
            </p:cNvSpPr>
            <p:nvPr/>
          </p:nvSpPr>
          <p:spPr bwMode="auto">
            <a:xfrm flipH="1" flipV="1">
              <a:off x="1200" y="2832"/>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60" name="Line 28"/>
            <p:cNvSpPr>
              <a:spLocks noChangeShapeType="1"/>
            </p:cNvSpPr>
            <p:nvPr/>
          </p:nvSpPr>
          <p:spPr bwMode="auto">
            <a:xfrm flipH="1" flipV="1">
              <a:off x="1200" y="2496"/>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61" name="Line 29"/>
            <p:cNvSpPr>
              <a:spLocks noChangeShapeType="1"/>
            </p:cNvSpPr>
            <p:nvPr/>
          </p:nvSpPr>
          <p:spPr bwMode="auto">
            <a:xfrm>
              <a:off x="1296" y="2496"/>
              <a:ext cx="0" cy="336"/>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62" name="Line 30"/>
            <p:cNvSpPr>
              <a:spLocks noChangeShapeType="1"/>
            </p:cNvSpPr>
            <p:nvPr/>
          </p:nvSpPr>
          <p:spPr bwMode="auto">
            <a:xfrm>
              <a:off x="1296" y="2544"/>
              <a:ext cx="96" cy="0"/>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63" name="Line 31"/>
            <p:cNvSpPr>
              <a:spLocks noChangeShapeType="1"/>
            </p:cNvSpPr>
            <p:nvPr/>
          </p:nvSpPr>
          <p:spPr bwMode="auto">
            <a:xfrm>
              <a:off x="192" y="2448"/>
              <a:ext cx="240" cy="0"/>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6164" name="Line 32"/>
            <p:cNvSpPr>
              <a:spLocks noChangeShapeType="1"/>
            </p:cNvSpPr>
            <p:nvPr/>
          </p:nvSpPr>
          <p:spPr bwMode="auto">
            <a:xfrm>
              <a:off x="192" y="2448"/>
              <a:ext cx="0" cy="144"/>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grpSp>
        <p:nvGrpSpPr>
          <p:cNvPr id="6147" name="Group 33"/>
          <p:cNvGrpSpPr>
            <a:grpSpLocks/>
          </p:cNvGrpSpPr>
          <p:nvPr/>
        </p:nvGrpSpPr>
        <p:grpSpPr bwMode="auto">
          <a:xfrm>
            <a:off x="3984851" y="1944892"/>
            <a:ext cx="810816" cy="1295400"/>
            <a:chOff x="2304" y="1440"/>
            <a:chExt cx="667" cy="994"/>
          </a:xfrm>
        </p:grpSpPr>
        <p:pic>
          <p:nvPicPr>
            <p:cNvPr id="6149" name="Picture 34" descr="j00985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35" descr="PE0074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8" name="Text Box 36"/>
          <p:cNvSpPr txBox="1">
            <a:spLocks noChangeArrowheads="1"/>
          </p:cNvSpPr>
          <p:nvPr/>
        </p:nvSpPr>
        <p:spPr bwMode="auto">
          <a:xfrm>
            <a:off x="3158809" y="1298351"/>
            <a:ext cx="2636558" cy="492657"/>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2700" b="1" dirty="0">
                <a:solidFill>
                  <a:srgbClr val="339933"/>
                </a:solidFill>
                <a:ea typeface="ＭＳ Ｐゴシック" panose="020B0600070205080204" pitchFamily="34" charset="-128"/>
              </a:rPr>
              <a:t>BENEFITS MAP</a:t>
            </a:r>
          </a:p>
        </p:txBody>
      </p:sp>
    </p:spTree>
    <p:extLst>
      <p:ext uri="{BB962C8B-B14F-4D97-AF65-F5344CB8AC3E}">
        <p14:creationId xmlns:p14="http://schemas.microsoft.com/office/powerpoint/2010/main" val="416078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4"/>
          <p:cNvGrpSpPr>
            <a:grpSpLocks/>
          </p:cNvGrpSpPr>
          <p:nvPr/>
        </p:nvGrpSpPr>
        <p:grpSpPr bwMode="auto">
          <a:xfrm>
            <a:off x="4171950" y="1885951"/>
            <a:ext cx="3771900" cy="3272691"/>
            <a:chOff x="3343" y="1584"/>
            <a:chExt cx="2273" cy="2201"/>
          </a:xfrm>
        </p:grpSpPr>
        <p:sp>
          <p:nvSpPr>
            <p:cNvPr id="7175" name="Text Box 5"/>
            <p:cNvSpPr txBox="1">
              <a:spLocks noChangeArrowheads="1"/>
            </p:cNvSpPr>
            <p:nvPr/>
          </p:nvSpPr>
          <p:spPr bwMode="auto">
            <a:xfrm>
              <a:off x="4704" y="3168"/>
              <a:ext cx="527" cy="137"/>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Files CPO</a:t>
              </a:r>
            </a:p>
          </p:txBody>
        </p:sp>
        <p:sp>
          <p:nvSpPr>
            <p:cNvPr id="7176" name="Text Box 6"/>
            <p:cNvSpPr txBox="1">
              <a:spLocks noChangeArrowheads="1"/>
            </p:cNvSpPr>
            <p:nvPr/>
          </p:nvSpPr>
          <p:spPr bwMode="auto">
            <a:xfrm>
              <a:off x="3984" y="3120"/>
              <a:ext cx="569" cy="223"/>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Sheriff Serves Respondent</a:t>
              </a:r>
            </a:p>
          </p:txBody>
        </p:sp>
        <p:sp>
          <p:nvSpPr>
            <p:cNvPr id="7177" name="Text Box 7"/>
            <p:cNvSpPr txBox="1">
              <a:spLocks noChangeArrowheads="1"/>
            </p:cNvSpPr>
            <p:nvPr/>
          </p:nvSpPr>
          <p:spPr bwMode="auto">
            <a:xfrm>
              <a:off x="3343" y="2208"/>
              <a:ext cx="593" cy="393"/>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dirty="0">
                  <a:solidFill>
                    <a:srgbClr val="C43640"/>
                  </a:solidFill>
                  <a:ea typeface="ＭＳ Ｐゴシック" panose="020B0600070205080204" pitchFamily="34" charset="-128"/>
                </a:rPr>
                <a:t>Civil Court hearing including creative orders for immigrants</a:t>
              </a:r>
            </a:p>
          </p:txBody>
        </p:sp>
        <p:sp>
          <p:nvSpPr>
            <p:cNvPr id="7178" name="Text Box 8"/>
            <p:cNvSpPr txBox="1">
              <a:spLocks noChangeArrowheads="1"/>
            </p:cNvSpPr>
            <p:nvPr/>
          </p:nvSpPr>
          <p:spPr bwMode="auto">
            <a:xfrm>
              <a:off x="4274" y="2628"/>
              <a:ext cx="526" cy="137"/>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CPO Granted</a:t>
              </a:r>
            </a:p>
          </p:txBody>
        </p:sp>
        <p:sp>
          <p:nvSpPr>
            <p:cNvPr id="7179" name="Text Box 9"/>
            <p:cNvSpPr txBox="1">
              <a:spLocks noChangeArrowheads="1"/>
            </p:cNvSpPr>
            <p:nvPr/>
          </p:nvSpPr>
          <p:spPr bwMode="auto">
            <a:xfrm>
              <a:off x="4272" y="2352"/>
              <a:ext cx="526" cy="137"/>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CPO Denied</a:t>
              </a:r>
            </a:p>
          </p:txBody>
        </p:sp>
        <p:sp>
          <p:nvSpPr>
            <p:cNvPr id="7180" name="Text Box 10"/>
            <p:cNvSpPr txBox="1">
              <a:spLocks noChangeArrowheads="1"/>
            </p:cNvSpPr>
            <p:nvPr/>
          </p:nvSpPr>
          <p:spPr bwMode="auto">
            <a:xfrm>
              <a:off x="4272" y="1584"/>
              <a:ext cx="446" cy="233"/>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DHS shows up at court</a:t>
              </a:r>
            </a:p>
          </p:txBody>
        </p:sp>
        <p:sp>
          <p:nvSpPr>
            <p:cNvPr id="7181" name="Text Box 11"/>
            <p:cNvSpPr txBox="1">
              <a:spLocks noChangeArrowheads="1"/>
            </p:cNvSpPr>
            <p:nvPr/>
          </p:nvSpPr>
          <p:spPr bwMode="auto">
            <a:xfrm>
              <a:off x="4272" y="1920"/>
              <a:ext cx="790" cy="318"/>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Abuser introduces immigration status to prevent protection order</a:t>
              </a:r>
            </a:p>
          </p:txBody>
        </p:sp>
        <p:sp>
          <p:nvSpPr>
            <p:cNvPr id="7182" name="Text Box 12"/>
            <p:cNvSpPr txBox="1">
              <a:spLocks noChangeArrowheads="1"/>
            </p:cNvSpPr>
            <p:nvPr/>
          </p:nvSpPr>
          <p:spPr bwMode="auto">
            <a:xfrm>
              <a:off x="4224" y="3552"/>
              <a:ext cx="816" cy="233"/>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Must get notice in native language (LEP)</a:t>
              </a:r>
            </a:p>
          </p:txBody>
        </p:sp>
        <p:sp>
          <p:nvSpPr>
            <p:cNvPr id="7183" name="Text Box 13"/>
            <p:cNvSpPr txBox="1">
              <a:spLocks noChangeArrowheads="1"/>
            </p:cNvSpPr>
            <p:nvPr/>
          </p:nvSpPr>
          <p:spPr bwMode="auto">
            <a:xfrm>
              <a:off x="4272" y="2880"/>
              <a:ext cx="901" cy="147"/>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U Visa certification signed</a:t>
              </a:r>
            </a:p>
          </p:txBody>
        </p:sp>
        <p:sp>
          <p:nvSpPr>
            <p:cNvPr id="7184" name="Text Box 14"/>
            <p:cNvSpPr txBox="1">
              <a:spLocks noChangeArrowheads="1"/>
            </p:cNvSpPr>
            <p:nvPr/>
          </p:nvSpPr>
          <p:spPr bwMode="auto">
            <a:xfrm>
              <a:off x="5184" y="3552"/>
              <a:ext cx="432" cy="233"/>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825" b="1">
                  <a:solidFill>
                    <a:srgbClr val="C43640"/>
                  </a:solidFill>
                  <a:ea typeface="ＭＳ Ｐゴシック" panose="020B0600070205080204" pitchFamily="34" charset="-128"/>
                </a:rPr>
                <a:t>Temporary/Permanent</a:t>
              </a:r>
            </a:p>
          </p:txBody>
        </p:sp>
        <p:sp>
          <p:nvSpPr>
            <p:cNvPr id="7185" name="Line 15"/>
            <p:cNvSpPr>
              <a:spLocks noChangeShapeType="1"/>
            </p:cNvSpPr>
            <p:nvPr/>
          </p:nvSpPr>
          <p:spPr bwMode="auto">
            <a:xfrm>
              <a:off x="3936" y="2400"/>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86" name="Line 16"/>
            <p:cNvSpPr>
              <a:spLocks noChangeShapeType="1"/>
            </p:cNvSpPr>
            <p:nvPr/>
          </p:nvSpPr>
          <p:spPr bwMode="auto">
            <a:xfrm>
              <a:off x="4128" y="1680"/>
              <a:ext cx="0" cy="1296"/>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87" name="Line 17"/>
            <p:cNvSpPr>
              <a:spLocks noChangeShapeType="1"/>
            </p:cNvSpPr>
            <p:nvPr/>
          </p:nvSpPr>
          <p:spPr bwMode="auto">
            <a:xfrm>
              <a:off x="4128" y="1680"/>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88" name="Line 18"/>
            <p:cNvSpPr>
              <a:spLocks noChangeShapeType="1"/>
            </p:cNvSpPr>
            <p:nvPr/>
          </p:nvSpPr>
          <p:spPr bwMode="auto">
            <a:xfrm>
              <a:off x="4128" y="2064"/>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89" name="Line 19"/>
            <p:cNvSpPr>
              <a:spLocks noChangeShapeType="1"/>
            </p:cNvSpPr>
            <p:nvPr/>
          </p:nvSpPr>
          <p:spPr bwMode="auto">
            <a:xfrm>
              <a:off x="4128" y="2400"/>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0" name="Line 20"/>
            <p:cNvSpPr>
              <a:spLocks noChangeShapeType="1"/>
            </p:cNvSpPr>
            <p:nvPr/>
          </p:nvSpPr>
          <p:spPr bwMode="auto">
            <a:xfrm>
              <a:off x="4128" y="2688"/>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1" name="Line 21"/>
            <p:cNvSpPr>
              <a:spLocks noChangeShapeType="1"/>
            </p:cNvSpPr>
            <p:nvPr/>
          </p:nvSpPr>
          <p:spPr bwMode="auto">
            <a:xfrm>
              <a:off x="4128" y="2976"/>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2" name="Line 22"/>
            <p:cNvSpPr>
              <a:spLocks noChangeShapeType="1"/>
            </p:cNvSpPr>
            <p:nvPr/>
          </p:nvSpPr>
          <p:spPr bwMode="auto">
            <a:xfrm>
              <a:off x="3840" y="3216"/>
              <a:ext cx="144"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3" name="Line 23"/>
            <p:cNvSpPr>
              <a:spLocks noChangeShapeType="1"/>
            </p:cNvSpPr>
            <p:nvPr/>
          </p:nvSpPr>
          <p:spPr bwMode="auto">
            <a:xfrm flipV="1">
              <a:off x="3840" y="2640"/>
              <a:ext cx="0" cy="576"/>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4" name="Line 24"/>
            <p:cNvSpPr>
              <a:spLocks noChangeShapeType="1"/>
            </p:cNvSpPr>
            <p:nvPr/>
          </p:nvSpPr>
          <p:spPr bwMode="auto">
            <a:xfrm>
              <a:off x="4800" y="2688"/>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5" name="Line 25"/>
            <p:cNvSpPr>
              <a:spLocks noChangeShapeType="1"/>
            </p:cNvSpPr>
            <p:nvPr/>
          </p:nvSpPr>
          <p:spPr bwMode="auto">
            <a:xfrm>
              <a:off x="4992" y="2688"/>
              <a:ext cx="0" cy="192"/>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6" name="Line 26"/>
            <p:cNvSpPr>
              <a:spLocks noChangeShapeType="1"/>
            </p:cNvSpPr>
            <p:nvPr/>
          </p:nvSpPr>
          <p:spPr bwMode="auto">
            <a:xfrm flipH="1">
              <a:off x="4560" y="3216"/>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7" name="Line 27"/>
            <p:cNvSpPr>
              <a:spLocks noChangeShapeType="1"/>
            </p:cNvSpPr>
            <p:nvPr/>
          </p:nvSpPr>
          <p:spPr bwMode="auto">
            <a:xfrm>
              <a:off x="5232" y="3216"/>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8" name="Line 28"/>
            <p:cNvSpPr>
              <a:spLocks noChangeShapeType="1"/>
            </p:cNvSpPr>
            <p:nvPr/>
          </p:nvSpPr>
          <p:spPr bwMode="auto">
            <a:xfrm>
              <a:off x="5424" y="3216"/>
              <a:ext cx="0" cy="288"/>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sp>
          <p:nvSpPr>
            <p:cNvPr id="7199" name="Line 29"/>
            <p:cNvSpPr>
              <a:spLocks noChangeShapeType="1"/>
            </p:cNvSpPr>
            <p:nvPr/>
          </p:nvSpPr>
          <p:spPr bwMode="auto">
            <a:xfrm>
              <a:off x="4464" y="3360"/>
              <a:ext cx="0" cy="192"/>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b="1"/>
            </a:p>
          </p:txBody>
        </p:sp>
      </p:grpSp>
      <p:grpSp>
        <p:nvGrpSpPr>
          <p:cNvPr id="7171" name="Group 30"/>
          <p:cNvGrpSpPr>
            <a:grpSpLocks/>
          </p:cNvGrpSpPr>
          <p:nvPr/>
        </p:nvGrpSpPr>
        <p:grpSpPr bwMode="auto">
          <a:xfrm>
            <a:off x="3143250" y="2693055"/>
            <a:ext cx="810816" cy="1295400"/>
            <a:chOff x="2304" y="1440"/>
            <a:chExt cx="667" cy="994"/>
          </a:xfrm>
        </p:grpSpPr>
        <p:pic>
          <p:nvPicPr>
            <p:cNvPr id="7173" name="Picture 31" descr="j00985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32" descr="PE0074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2" name="Text Box 33"/>
          <p:cNvSpPr txBox="1">
            <a:spLocks noChangeArrowheads="1"/>
          </p:cNvSpPr>
          <p:nvPr/>
        </p:nvSpPr>
        <p:spPr bwMode="auto">
          <a:xfrm>
            <a:off x="2714625" y="1200151"/>
            <a:ext cx="3457575" cy="631156"/>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b="1" dirty="0">
                <a:solidFill>
                  <a:srgbClr val="C43640"/>
                </a:solidFill>
                <a:ea typeface="ＭＳ Ｐゴシック" panose="020B0600070205080204" pitchFamily="34" charset="-128"/>
              </a:rPr>
              <a:t>PROTECTION ORDER – CIVIL COURT PROCESS</a:t>
            </a:r>
          </a:p>
        </p:txBody>
      </p:sp>
    </p:spTree>
    <p:extLst>
      <p:ext uri="{BB962C8B-B14F-4D97-AF65-F5344CB8AC3E}">
        <p14:creationId xmlns:p14="http://schemas.microsoft.com/office/powerpoint/2010/main" val="2577382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4"/>
          <p:cNvGrpSpPr>
            <a:grpSpLocks/>
          </p:cNvGrpSpPr>
          <p:nvPr/>
        </p:nvGrpSpPr>
        <p:grpSpPr bwMode="auto">
          <a:xfrm>
            <a:off x="4114800" y="2571750"/>
            <a:ext cx="810816" cy="1295400"/>
            <a:chOff x="2304" y="1440"/>
            <a:chExt cx="667" cy="994"/>
          </a:xfrm>
        </p:grpSpPr>
        <p:pic>
          <p:nvPicPr>
            <p:cNvPr id="8379" name="Picture 5" descr="j00985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4" y="1440"/>
              <a:ext cx="491"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80" name="Picture 6" descr="PE00747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6" y="2112"/>
              <a:ext cx="23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95" name="Group 126"/>
          <p:cNvGrpSpPr>
            <a:grpSpLocks/>
          </p:cNvGrpSpPr>
          <p:nvPr/>
        </p:nvGrpSpPr>
        <p:grpSpPr bwMode="auto">
          <a:xfrm>
            <a:off x="5029200" y="883445"/>
            <a:ext cx="2914650" cy="2377784"/>
            <a:chOff x="2976" y="96"/>
            <a:chExt cx="2736" cy="2250"/>
          </a:xfrm>
        </p:grpSpPr>
        <p:sp>
          <p:nvSpPr>
            <p:cNvPr id="8347" name="Text Box 81"/>
            <p:cNvSpPr txBox="1">
              <a:spLocks noChangeArrowheads="1"/>
            </p:cNvSpPr>
            <p:nvPr/>
          </p:nvSpPr>
          <p:spPr bwMode="auto">
            <a:xfrm>
              <a:off x="3409" y="239"/>
              <a:ext cx="671" cy="368"/>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Safety planning learns about VAWA, T or U</a:t>
              </a:r>
            </a:p>
          </p:txBody>
        </p:sp>
        <p:sp>
          <p:nvSpPr>
            <p:cNvPr id="8348" name="Text Box 82"/>
            <p:cNvSpPr txBox="1">
              <a:spLocks noChangeArrowheads="1"/>
            </p:cNvSpPr>
            <p:nvPr/>
          </p:nvSpPr>
          <p:spPr bwMode="auto">
            <a:xfrm>
              <a:off x="3792" y="767"/>
              <a:ext cx="434" cy="382"/>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Not Detained</a:t>
              </a:r>
            </a:p>
          </p:txBody>
        </p:sp>
        <p:sp>
          <p:nvSpPr>
            <p:cNvPr id="8349" name="Text Box 83"/>
            <p:cNvSpPr txBox="1">
              <a:spLocks noChangeArrowheads="1"/>
            </p:cNvSpPr>
            <p:nvPr/>
          </p:nvSpPr>
          <p:spPr bwMode="auto">
            <a:xfrm>
              <a:off x="3240" y="887"/>
              <a:ext cx="456" cy="18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Detained</a:t>
              </a:r>
            </a:p>
          </p:txBody>
        </p:sp>
        <p:sp>
          <p:nvSpPr>
            <p:cNvPr id="8350" name="Text Box 85"/>
            <p:cNvSpPr txBox="1">
              <a:spLocks noChangeArrowheads="1"/>
            </p:cNvSpPr>
            <p:nvPr/>
          </p:nvSpPr>
          <p:spPr bwMode="auto">
            <a:xfrm>
              <a:off x="3841" y="1601"/>
              <a:ext cx="700"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Relief granted</a:t>
              </a:r>
            </a:p>
          </p:txBody>
        </p:sp>
        <p:sp>
          <p:nvSpPr>
            <p:cNvPr id="8351" name="Text Box 86"/>
            <p:cNvSpPr txBox="1">
              <a:spLocks noChangeArrowheads="1"/>
            </p:cNvSpPr>
            <p:nvPr/>
          </p:nvSpPr>
          <p:spPr bwMode="auto">
            <a:xfrm>
              <a:off x="2976" y="1872"/>
              <a:ext cx="768"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Appeals exhausted</a:t>
              </a:r>
            </a:p>
          </p:txBody>
        </p:sp>
        <p:sp>
          <p:nvSpPr>
            <p:cNvPr id="8352" name="Text Box 92"/>
            <p:cNvSpPr txBox="1">
              <a:spLocks noChangeArrowheads="1"/>
            </p:cNvSpPr>
            <p:nvPr/>
          </p:nvSpPr>
          <p:spPr bwMode="auto">
            <a:xfrm>
              <a:off x="3024" y="1601"/>
              <a:ext cx="701"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Relief denied</a:t>
              </a:r>
            </a:p>
          </p:txBody>
        </p:sp>
        <p:sp>
          <p:nvSpPr>
            <p:cNvPr id="8353" name="Text Box 94"/>
            <p:cNvSpPr txBox="1">
              <a:spLocks noChangeArrowheads="1"/>
            </p:cNvSpPr>
            <p:nvPr/>
          </p:nvSpPr>
          <p:spPr bwMode="auto">
            <a:xfrm>
              <a:off x="4291" y="960"/>
              <a:ext cx="672" cy="368"/>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Put into immigration proceedings</a:t>
              </a:r>
            </a:p>
          </p:txBody>
        </p:sp>
        <p:sp>
          <p:nvSpPr>
            <p:cNvPr id="8354" name="Text Box 95"/>
            <p:cNvSpPr txBox="1">
              <a:spLocks noChangeArrowheads="1"/>
            </p:cNvSpPr>
            <p:nvPr/>
          </p:nvSpPr>
          <p:spPr bwMode="auto">
            <a:xfrm>
              <a:off x="4291" y="671"/>
              <a:ext cx="701"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Relief Denied</a:t>
              </a:r>
            </a:p>
          </p:txBody>
        </p:sp>
        <p:sp>
          <p:nvSpPr>
            <p:cNvPr id="8355" name="Text Box 96"/>
            <p:cNvSpPr txBox="1">
              <a:spLocks noChangeArrowheads="1"/>
            </p:cNvSpPr>
            <p:nvPr/>
          </p:nvSpPr>
          <p:spPr bwMode="auto">
            <a:xfrm>
              <a:off x="4291" y="384"/>
              <a:ext cx="701"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Gets Attorney</a:t>
              </a:r>
            </a:p>
          </p:txBody>
        </p:sp>
        <p:sp>
          <p:nvSpPr>
            <p:cNvPr id="8356" name="Text Box 97"/>
            <p:cNvSpPr txBox="1">
              <a:spLocks noChangeArrowheads="1"/>
            </p:cNvSpPr>
            <p:nvPr/>
          </p:nvSpPr>
          <p:spPr bwMode="auto">
            <a:xfrm>
              <a:off x="4291" y="96"/>
              <a:ext cx="701" cy="171"/>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Relief Granted</a:t>
              </a:r>
            </a:p>
          </p:txBody>
        </p:sp>
        <p:sp>
          <p:nvSpPr>
            <p:cNvPr id="8357" name="Text Box 98"/>
            <p:cNvSpPr txBox="1">
              <a:spLocks noChangeArrowheads="1"/>
            </p:cNvSpPr>
            <p:nvPr/>
          </p:nvSpPr>
          <p:spPr bwMode="auto">
            <a:xfrm>
              <a:off x="5126" y="288"/>
              <a:ext cx="586" cy="27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No Relief Available</a:t>
              </a:r>
            </a:p>
          </p:txBody>
        </p:sp>
        <p:sp>
          <p:nvSpPr>
            <p:cNvPr id="8358" name="Text Box 99"/>
            <p:cNvSpPr txBox="1">
              <a:spLocks noChangeArrowheads="1"/>
            </p:cNvSpPr>
            <p:nvPr/>
          </p:nvSpPr>
          <p:spPr bwMode="auto">
            <a:xfrm>
              <a:off x="5078" y="864"/>
              <a:ext cx="634" cy="46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Remain  undocumented, gets victim services</a:t>
              </a:r>
            </a:p>
          </p:txBody>
        </p:sp>
        <p:sp>
          <p:nvSpPr>
            <p:cNvPr id="8359" name="Text Box 100"/>
            <p:cNvSpPr txBox="1">
              <a:spLocks noChangeArrowheads="1"/>
            </p:cNvSpPr>
            <p:nvPr/>
          </p:nvSpPr>
          <p:spPr bwMode="auto">
            <a:xfrm>
              <a:off x="3360" y="1296"/>
              <a:ext cx="720" cy="18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Collect documents</a:t>
              </a:r>
            </a:p>
          </p:txBody>
        </p:sp>
        <p:sp>
          <p:nvSpPr>
            <p:cNvPr id="8360" name="Text Box 101"/>
            <p:cNvSpPr txBox="1">
              <a:spLocks noChangeArrowheads="1"/>
            </p:cNvSpPr>
            <p:nvPr/>
          </p:nvSpPr>
          <p:spPr bwMode="auto">
            <a:xfrm>
              <a:off x="2999" y="2160"/>
              <a:ext cx="745" cy="186"/>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chemeClr val="hlink"/>
                  </a:solidFill>
                  <a:ea typeface="ＭＳ Ｐゴシック" panose="020B0600070205080204" pitchFamily="34" charset="-128"/>
                </a:rPr>
                <a:t>Removed from US</a:t>
              </a:r>
            </a:p>
          </p:txBody>
        </p:sp>
        <p:sp>
          <p:nvSpPr>
            <p:cNvPr id="8361" name="Line 105"/>
            <p:cNvSpPr>
              <a:spLocks noChangeShapeType="1"/>
            </p:cNvSpPr>
            <p:nvPr/>
          </p:nvSpPr>
          <p:spPr bwMode="auto">
            <a:xfrm flipV="1">
              <a:off x="3504" y="624"/>
              <a:ext cx="0" cy="24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2" name="Line 109"/>
            <p:cNvSpPr>
              <a:spLocks noChangeShapeType="1"/>
            </p:cNvSpPr>
            <p:nvPr/>
          </p:nvSpPr>
          <p:spPr bwMode="auto">
            <a:xfrm>
              <a:off x="4080" y="480"/>
              <a:ext cx="144"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3" name="Line 110"/>
            <p:cNvSpPr>
              <a:spLocks noChangeShapeType="1"/>
            </p:cNvSpPr>
            <p:nvPr/>
          </p:nvSpPr>
          <p:spPr bwMode="auto">
            <a:xfrm flipV="1">
              <a:off x="3936" y="624"/>
              <a:ext cx="0" cy="144"/>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4" name="Line 111"/>
            <p:cNvSpPr>
              <a:spLocks noChangeShapeType="1"/>
            </p:cNvSpPr>
            <p:nvPr/>
          </p:nvSpPr>
          <p:spPr bwMode="auto">
            <a:xfrm flipH="1">
              <a:off x="3408" y="1488"/>
              <a:ext cx="336"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5" name="Line 112"/>
            <p:cNvSpPr>
              <a:spLocks noChangeShapeType="1"/>
            </p:cNvSpPr>
            <p:nvPr/>
          </p:nvSpPr>
          <p:spPr bwMode="auto">
            <a:xfrm>
              <a:off x="3744" y="1488"/>
              <a:ext cx="384"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6" name="Line 113"/>
            <p:cNvSpPr>
              <a:spLocks noChangeShapeType="1"/>
            </p:cNvSpPr>
            <p:nvPr/>
          </p:nvSpPr>
          <p:spPr bwMode="auto">
            <a:xfrm>
              <a:off x="3360" y="1776"/>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7" name="Line 114"/>
            <p:cNvSpPr>
              <a:spLocks noChangeShapeType="1"/>
            </p:cNvSpPr>
            <p:nvPr/>
          </p:nvSpPr>
          <p:spPr bwMode="auto">
            <a:xfrm>
              <a:off x="3360" y="2064"/>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8" name="Line 115"/>
            <p:cNvSpPr>
              <a:spLocks noChangeShapeType="1"/>
            </p:cNvSpPr>
            <p:nvPr/>
          </p:nvSpPr>
          <p:spPr bwMode="auto">
            <a:xfrm>
              <a:off x="3744" y="624"/>
              <a:ext cx="0" cy="624"/>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69" name="Line 116"/>
            <p:cNvSpPr>
              <a:spLocks noChangeShapeType="1"/>
            </p:cNvSpPr>
            <p:nvPr/>
          </p:nvSpPr>
          <p:spPr bwMode="auto">
            <a:xfrm flipV="1">
              <a:off x="4608" y="288"/>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0" name="Line 117"/>
            <p:cNvSpPr>
              <a:spLocks noChangeShapeType="1"/>
            </p:cNvSpPr>
            <p:nvPr/>
          </p:nvSpPr>
          <p:spPr bwMode="auto">
            <a:xfrm flipV="1">
              <a:off x="4608" y="576"/>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1" name="Line 118"/>
            <p:cNvSpPr>
              <a:spLocks noChangeShapeType="1"/>
            </p:cNvSpPr>
            <p:nvPr/>
          </p:nvSpPr>
          <p:spPr bwMode="auto">
            <a:xfrm flipV="1">
              <a:off x="4608" y="864"/>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2" name="Line 119"/>
            <p:cNvSpPr>
              <a:spLocks noChangeShapeType="1"/>
            </p:cNvSpPr>
            <p:nvPr/>
          </p:nvSpPr>
          <p:spPr bwMode="auto">
            <a:xfrm>
              <a:off x="3504" y="1152"/>
              <a:ext cx="76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3" name="Line 120"/>
            <p:cNvSpPr>
              <a:spLocks noChangeShapeType="1"/>
            </p:cNvSpPr>
            <p:nvPr/>
          </p:nvSpPr>
          <p:spPr bwMode="auto">
            <a:xfrm flipV="1">
              <a:off x="3504" y="1056"/>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4" name="Line 121"/>
            <p:cNvSpPr>
              <a:spLocks noChangeShapeType="1"/>
            </p:cNvSpPr>
            <p:nvPr/>
          </p:nvSpPr>
          <p:spPr bwMode="auto">
            <a:xfrm flipV="1">
              <a:off x="3936" y="1056"/>
              <a:ext cx="0" cy="9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5" name="Line 122"/>
            <p:cNvSpPr>
              <a:spLocks noChangeShapeType="1"/>
            </p:cNvSpPr>
            <p:nvPr/>
          </p:nvSpPr>
          <p:spPr bwMode="auto">
            <a:xfrm>
              <a:off x="4992" y="480"/>
              <a:ext cx="96"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6" name="Line 123"/>
            <p:cNvSpPr>
              <a:spLocks noChangeShapeType="1"/>
            </p:cNvSpPr>
            <p:nvPr/>
          </p:nvSpPr>
          <p:spPr bwMode="auto">
            <a:xfrm>
              <a:off x="5424" y="576"/>
              <a:ext cx="0" cy="24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7" name="Line 124"/>
            <p:cNvSpPr>
              <a:spLocks noChangeShapeType="1"/>
            </p:cNvSpPr>
            <p:nvPr/>
          </p:nvSpPr>
          <p:spPr bwMode="auto">
            <a:xfrm>
              <a:off x="3456" y="1056"/>
              <a:ext cx="0" cy="24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78" name="Line 125"/>
            <p:cNvSpPr>
              <a:spLocks noChangeShapeType="1"/>
            </p:cNvSpPr>
            <p:nvPr/>
          </p:nvSpPr>
          <p:spPr bwMode="auto">
            <a:xfrm>
              <a:off x="3984" y="1056"/>
              <a:ext cx="0" cy="24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grpSp>
        <p:nvGrpSpPr>
          <p:cNvPr id="8196" name="Group 190"/>
          <p:cNvGrpSpPr>
            <a:grpSpLocks/>
          </p:cNvGrpSpPr>
          <p:nvPr/>
        </p:nvGrpSpPr>
        <p:grpSpPr bwMode="auto">
          <a:xfrm>
            <a:off x="1428750" y="914400"/>
            <a:ext cx="3486150" cy="2728975"/>
            <a:chOff x="48" y="144"/>
            <a:chExt cx="3120" cy="2713"/>
          </a:xfrm>
        </p:grpSpPr>
        <p:grpSp>
          <p:nvGrpSpPr>
            <p:cNvPr id="8285" name="Group 128"/>
            <p:cNvGrpSpPr>
              <a:grpSpLocks/>
            </p:cNvGrpSpPr>
            <p:nvPr/>
          </p:nvGrpSpPr>
          <p:grpSpPr bwMode="auto">
            <a:xfrm>
              <a:off x="48" y="144"/>
              <a:ext cx="3120" cy="2713"/>
              <a:chOff x="48" y="144"/>
              <a:chExt cx="3120" cy="2713"/>
            </a:xfrm>
          </p:grpSpPr>
          <p:grpSp>
            <p:nvGrpSpPr>
              <p:cNvPr id="8287" name="Group 129"/>
              <p:cNvGrpSpPr>
                <a:grpSpLocks/>
              </p:cNvGrpSpPr>
              <p:nvPr/>
            </p:nvGrpSpPr>
            <p:grpSpPr bwMode="auto">
              <a:xfrm>
                <a:off x="48" y="144"/>
                <a:ext cx="3120" cy="2713"/>
                <a:chOff x="48" y="144"/>
                <a:chExt cx="3120" cy="2713"/>
              </a:xfrm>
            </p:grpSpPr>
            <p:sp>
              <p:nvSpPr>
                <p:cNvPr id="8289" name="Text Box 130"/>
                <p:cNvSpPr txBox="1">
                  <a:spLocks noChangeArrowheads="1"/>
                </p:cNvSpPr>
                <p:nvPr/>
              </p:nvSpPr>
              <p:spPr bwMode="auto">
                <a:xfrm>
                  <a:off x="2639" y="1152"/>
                  <a:ext cx="433" cy="28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Victim’s 911 Call</a:t>
                  </a:r>
                </a:p>
              </p:txBody>
            </p:sp>
            <p:sp>
              <p:nvSpPr>
                <p:cNvPr id="8290" name="Text Box 131"/>
                <p:cNvSpPr txBox="1">
                  <a:spLocks noChangeArrowheads="1"/>
                </p:cNvSpPr>
                <p:nvPr/>
              </p:nvSpPr>
              <p:spPr bwMode="auto">
                <a:xfrm>
                  <a:off x="2400" y="694"/>
                  <a:ext cx="665" cy="1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Victim arrested</a:t>
                  </a:r>
                </a:p>
              </p:txBody>
            </p:sp>
            <p:sp>
              <p:nvSpPr>
                <p:cNvPr id="8291" name="Text Box 132"/>
                <p:cNvSpPr txBox="1">
                  <a:spLocks noChangeArrowheads="1"/>
                </p:cNvSpPr>
                <p:nvPr/>
              </p:nvSpPr>
              <p:spPr bwMode="auto">
                <a:xfrm>
                  <a:off x="2016" y="1152"/>
                  <a:ext cx="492" cy="29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911 Call by neighbor</a:t>
                  </a:r>
                </a:p>
              </p:txBody>
            </p:sp>
            <p:sp>
              <p:nvSpPr>
                <p:cNvPr id="8292" name="Text Box 133"/>
                <p:cNvSpPr txBox="1">
                  <a:spLocks noChangeArrowheads="1"/>
                </p:cNvSpPr>
                <p:nvPr/>
              </p:nvSpPr>
              <p:spPr bwMode="auto">
                <a:xfrm>
                  <a:off x="1728" y="193"/>
                  <a:ext cx="1344" cy="2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Immigrant victim fearful to seek help because of fear of deportation</a:t>
                  </a:r>
                </a:p>
              </p:txBody>
            </p:sp>
            <p:sp>
              <p:nvSpPr>
                <p:cNvPr id="8293" name="Text Box 134"/>
                <p:cNvSpPr txBox="1">
                  <a:spLocks noChangeArrowheads="1"/>
                </p:cNvSpPr>
                <p:nvPr/>
              </p:nvSpPr>
              <p:spPr bwMode="auto">
                <a:xfrm>
                  <a:off x="577" y="348"/>
                  <a:ext cx="781" cy="2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Victim trusts law enforcement</a:t>
                  </a:r>
                </a:p>
              </p:txBody>
            </p:sp>
            <p:sp>
              <p:nvSpPr>
                <p:cNvPr id="8294" name="Text Box 135"/>
                <p:cNvSpPr txBox="1">
                  <a:spLocks noChangeArrowheads="1"/>
                </p:cNvSpPr>
                <p:nvPr/>
              </p:nvSpPr>
              <p:spPr bwMode="auto">
                <a:xfrm>
                  <a:off x="672" y="720"/>
                  <a:ext cx="528" cy="28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Squads Investigate</a:t>
                  </a:r>
                </a:p>
              </p:txBody>
            </p:sp>
            <p:sp>
              <p:nvSpPr>
                <p:cNvPr id="8295" name="Text Box 136"/>
                <p:cNvSpPr txBox="1">
                  <a:spLocks noChangeArrowheads="1"/>
                </p:cNvSpPr>
                <p:nvPr/>
              </p:nvSpPr>
              <p:spPr bwMode="auto">
                <a:xfrm>
                  <a:off x="48" y="2112"/>
                  <a:ext cx="529"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Police U Visa Certification</a:t>
                  </a:r>
                </a:p>
              </p:txBody>
            </p:sp>
            <p:sp>
              <p:nvSpPr>
                <p:cNvPr id="8296" name="Text Box 137"/>
                <p:cNvSpPr txBox="1">
                  <a:spLocks noChangeArrowheads="1"/>
                </p:cNvSpPr>
                <p:nvPr/>
              </p:nvSpPr>
              <p:spPr bwMode="auto">
                <a:xfrm>
                  <a:off x="48" y="1680"/>
                  <a:ext cx="529"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Do they investigate all?</a:t>
                  </a:r>
                </a:p>
              </p:txBody>
            </p:sp>
            <p:sp>
              <p:nvSpPr>
                <p:cNvPr id="8297" name="Text Box 138"/>
                <p:cNvSpPr txBox="1">
                  <a:spLocks noChangeArrowheads="1"/>
                </p:cNvSpPr>
                <p:nvPr/>
              </p:nvSpPr>
              <p:spPr bwMode="auto">
                <a:xfrm>
                  <a:off x="48" y="1144"/>
                  <a:ext cx="529" cy="50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Screen for victim’s immigration status</a:t>
                  </a:r>
                </a:p>
              </p:txBody>
            </p:sp>
            <p:sp>
              <p:nvSpPr>
                <p:cNvPr id="8298" name="Text Box 139"/>
                <p:cNvSpPr txBox="1">
                  <a:spLocks noChangeArrowheads="1"/>
                </p:cNvSpPr>
                <p:nvPr/>
              </p:nvSpPr>
              <p:spPr bwMode="auto">
                <a:xfrm>
                  <a:off x="821" y="1216"/>
                  <a:ext cx="379" cy="1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Arrest</a:t>
                  </a:r>
                </a:p>
              </p:txBody>
            </p:sp>
            <p:sp>
              <p:nvSpPr>
                <p:cNvPr id="8299" name="Text Box 140"/>
                <p:cNvSpPr txBox="1">
                  <a:spLocks noChangeArrowheads="1"/>
                </p:cNvSpPr>
                <p:nvPr/>
              </p:nvSpPr>
              <p:spPr bwMode="auto">
                <a:xfrm>
                  <a:off x="1292" y="1216"/>
                  <a:ext cx="484" cy="1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No Arrest</a:t>
                  </a:r>
                </a:p>
              </p:txBody>
            </p:sp>
            <p:sp>
              <p:nvSpPr>
                <p:cNvPr id="8300" name="Text Box 141"/>
                <p:cNvSpPr txBox="1">
                  <a:spLocks noChangeArrowheads="1"/>
                </p:cNvSpPr>
                <p:nvPr/>
              </p:nvSpPr>
              <p:spPr bwMode="auto">
                <a:xfrm>
                  <a:off x="1296" y="1495"/>
                  <a:ext cx="514" cy="28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Non-Arrest Report</a:t>
                  </a:r>
                </a:p>
              </p:txBody>
            </p:sp>
            <p:sp>
              <p:nvSpPr>
                <p:cNvPr id="8301" name="Text Box 142"/>
                <p:cNvSpPr txBox="1">
                  <a:spLocks noChangeArrowheads="1"/>
                </p:cNvSpPr>
                <p:nvPr/>
              </p:nvSpPr>
              <p:spPr bwMode="auto">
                <a:xfrm>
                  <a:off x="811" y="1495"/>
                  <a:ext cx="389" cy="28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Arrest Report</a:t>
                  </a:r>
                </a:p>
              </p:txBody>
            </p:sp>
            <p:sp>
              <p:nvSpPr>
                <p:cNvPr id="8302" name="Text Box 143"/>
                <p:cNvSpPr txBox="1">
                  <a:spLocks noChangeArrowheads="1"/>
                </p:cNvSpPr>
                <p:nvPr/>
              </p:nvSpPr>
              <p:spPr bwMode="auto">
                <a:xfrm>
                  <a:off x="888" y="1888"/>
                  <a:ext cx="264" cy="1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Jail</a:t>
                  </a:r>
                </a:p>
              </p:txBody>
            </p:sp>
            <p:sp>
              <p:nvSpPr>
                <p:cNvPr id="8303" name="Text Box 144"/>
                <p:cNvSpPr txBox="1">
                  <a:spLocks noChangeArrowheads="1"/>
                </p:cNvSpPr>
                <p:nvPr/>
              </p:nvSpPr>
              <p:spPr bwMode="auto">
                <a:xfrm>
                  <a:off x="813" y="2182"/>
                  <a:ext cx="387" cy="1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Pre-trial</a:t>
                  </a:r>
                </a:p>
              </p:txBody>
            </p:sp>
            <p:sp>
              <p:nvSpPr>
                <p:cNvPr id="8304" name="Text Box 145"/>
                <p:cNvSpPr txBox="1">
                  <a:spLocks noChangeArrowheads="1"/>
                </p:cNvSpPr>
                <p:nvPr/>
              </p:nvSpPr>
              <p:spPr bwMode="auto">
                <a:xfrm>
                  <a:off x="1296" y="1866"/>
                  <a:ext cx="516" cy="2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Immigration Detainer</a:t>
                  </a:r>
                </a:p>
              </p:txBody>
            </p:sp>
            <p:sp>
              <p:nvSpPr>
                <p:cNvPr id="8305" name="Text Box 146"/>
                <p:cNvSpPr txBox="1">
                  <a:spLocks noChangeArrowheads="1"/>
                </p:cNvSpPr>
                <p:nvPr/>
              </p:nvSpPr>
              <p:spPr bwMode="auto">
                <a:xfrm>
                  <a:off x="1296" y="2224"/>
                  <a:ext cx="504" cy="1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Sentencing</a:t>
                  </a:r>
                </a:p>
              </p:txBody>
            </p:sp>
            <p:sp>
              <p:nvSpPr>
                <p:cNvPr id="8306" name="Text Box 147"/>
                <p:cNvSpPr txBox="1">
                  <a:spLocks noChangeArrowheads="1"/>
                </p:cNvSpPr>
                <p:nvPr/>
              </p:nvSpPr>
              <p:spPr bwMode="auto">
                <a:xfrm>
                  <a:off x="1942" y="1968"/>
                  <a:ext cx="506"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DHS/ICE  Removal of abuser</a:t>
                  </a:r>
                </a:p>
              </p:txBody>
            </p:sp>
            <p:sp>
              <p:nvSpPr>
                <p:cNvPr id="8307" name="Text Box 148"/>
                <p:cNvSpPr txBox="1">
                  <a:spLocks noChangeArrowheads="1"/>
                </p:cNvSpPr>
                <p:nvPr/>
              </p:nvSpPr>
              <p:spPr bwMode="auto">
                <a:xfrm>
                  <a:off x="253" y="2559"/>
                  <a:ext cx="683" cy="2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Prosecutor U visa certification</a:t>
                  </a:r>
                </a:p>
              </p:txBody>
            </p:sp>
            <p:sp>
              <p:nvSpPr>
                <p:cNvPr id="8308" name="Text Box 149"/>
                <p:cNvSpPr txBox="1">
                  <a:spLocks noChangeArrowheads="1"/>
                </p:cNvSpPr>
                <p:nvPr/>
              </p:nvSpPr>
              <p:spPr bwMode="auto">
                <a:xfrm>
                  <a:off x="1651" y="2538"/>
                  <a:ext cx="605" cy="2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Judge U visa certification</a:t>
                  </a:r>
                </a:p>
              </p:txBody>
            </p:sp>
            <p:sp>
              <p:nvSpPr>
                <p:cNvPr id="8309" name="Line 150"/>
                <p:cNvSpPr>
                  <a:spLocks noChangeShapeType="1"/>
                </p:cNvSpPr>
                <p:nvPr/>
              </p:nvSpPr>
              <p:spPr bwMode="auto">
                <a:xfrm flipV="1">
                  <a:off x="2304" y="1488"/>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0" name="Line 151"/>
                <p:cNvSpPr>
                  <a:spLocks noChangeShapeType="1"/>
                </p:cNvSpPr>
                <p:nvPr/>
              </p:nvSpPr>
              <p:spPr bwMode="auto">
                <a:xfrm flipV="1">
                  <a:off x="2832" y="1488"/>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1" name="Line 152"/>
                <p:cNvSpPr>
                  <a:spLocks noChangeShapeType="1"/>
                </p:cNvSpPr>
                <p:nvPr/>
              </p:nvSpPr>
              <p:spPr bwMode="auto">
                <a:xfrm>
                  <a:off x="2304" y="1584"/>
                  <a:ext cx="5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2" name="Line 153"/>
                <p:cNvSpPr>
                  <a:spLocks noChangeShapeType="1"/>
                </p:cNvSpPr>
                <p:nvPr/>
              </p:nvSpPr>
              <p:spPr bwMode="auto">
                <a:xfrm>
                  <a:off x="2592" y="1584"/>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3" name="Line 154"/>
                <p:cNvSpPr>
                  <a:spLocks noChangeShapeType="1"/>
                </p:cNvSpPr>
                <p:nvPr/>
              </p:nvSpPr>
              <p:spPr bwMode="auto">
                <a:xfrm flipV="1">
                  <a:off x="2832" y="91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4" name="Line 155"/>
                <p:cNvSpPr>
                  <a:spLocks noChangeShapeType="1"/>
                </p:cNvSpPr>
                <p:nvPr/>
              </p:nvSpPr>
              <p:spPr bwMode="auto">
                <a:xfrm flipV="1">
                  <a:off x="2256" y="528"/>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5" name="Line 156"/>
                <p:cNvSpPr>
                  <a:spLocks noChangeShapeType="1"/>
                </p:cNvSpPr>
                <p:nvPr/>
              </p:nvSpPr>
              <p:spPr bwMode="auto">
                <a:xfrm>
                  <a:off x="2832" y="480"/>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6" name="Text Box 157"/>
                <p:cNvSpPr txBox="1">
                  <a:spLocks noChangeArrowheads="1"/>
                </p:cNvSpPr>
                <p:nvPr/>
              </p:nvSpPr>
              <p:spPr bwMode="auto">
                <a:xfrm>
                  <a:off x="2448" y="1200"/>
                  <a:ext cx="288" cy="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t> or  </a:t>
                  </a:r>
                </a:p>
              </p:txBody>
            </p:sp>
            <p:sp>
              <p:nvSpPr>
                <p:cNvPr id="8317" name="Line 158"/>
                <p:cNvSpPr>
                  <a:spLocks noChangeShapeType="1"/>
                </p:cNvSpPr>
                <p:nvPr/>
              </p:nvSpPr>
              <p:spPr bwMode="auto">
                <a:xfrm flipH="1">
                  <a:off x="1872" y="1296"/>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8" name="Line 159"/>
                <p:cNvSpPr>
                  <a:spLocks noChangeShapeType="1"/>
                </p:cNvSpPr>
                <p:nvPr/>
              </p:nvSpPr>
              <p:spPr bwMode="auto">
                <a:xfrm flipV="1">
                  <a:off x="1872" y="576"/>
                  <a:ext cx="0" cy="7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19" name="Line 160"/>
                <p:cNvSpPr>
                  <a:spLocks noChangeShapeType="1"/>
                </p:cNvSpPr>
                <p:nvPr/>
              </p:nvSpPr>
              <p:spPr bwMode="auto">
                <a:xfrm flipH="1">
                  <a:off x="1392" y="576"/>
                  <a:ext cx="48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0" name="Line 161"/>
                <p:cNvSpPr>
                  <a:spLocks noChangeShapeType="1"/>
                </p:cNvSpPr>
                <p:nvPr/>
              </p:nvSpPr>
              <p:spPr bwMode="auto">
                <a:xfrm>
                  <a:off x="3072" y="129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1" name="Line 162"/>
                <p:cNvSpPr>
                  <a:spLocks noChangeShapeType="1"/>
                </p:cNvSpPr>
                <p:nvPr/>
              </p:nvSpPr>
              <p:spPr bwMode="auto">
                <a:xfrm flipV="1">
                  <a:off x="3168" y="144"/>
                  <a:ext cx="0" cy="115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2" name="Line 163"/>
                <p:cNvSpPr>
                  <a:spLocks noChangeShapeType="1"/>
                </p:cNvSpPr>
                <p:nvPr/>
              </p:nvSpPr>
              <p:spPr bwMode="auto">
                <a:xfrm flipH="1">
                  <a:off x="1152" y="144"/>
                  <a:ext cx="201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3" name="Line 164"/>
                <p:cNvSpPr>
                  <a:spLocks noChangeShapeType="1"/>
                </p:cNvSpPr>
                <p:nvPr/>
              </p:nvSpPr>
              <p:spPr bwMode="auto">
                <a:xfrm>
                  <a:off x="1152" y="1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4" name="Line 165"/>
                <p:cNvSpPr>
                  <a:spLocks noChangeShapeType="1"/>
                </p:cNvSpPr>
                <p:nvPr/>
              </p:nvSpPr>
              <p:spPr bwMode="auto">
                <a:xfrm>
                  <a:off x="960" y="62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5" name="Line 166"/>
                <p:cNvSpPr>
                  <a:spLocks noChangeShapeType="1"/>
                </p:cNvSpPr>
                <p:nvPr/>
              </p:nvSpPr>
              <p:spPr bwMode="auto">
                <a:xfrm>
                  <a:off x="1008" y="105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6" name="Line 167"/>
                <p:cNvSpPr>
                  <a:spLocks noChangeShapeType="1"/>
                </p:cNvSpPr>
                <p:nvPr/>
              </p:nvSpPr>
              <p:spPr bwMode="auto">
                <a:xfrm>
                  <a:off x="1536" y="105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7" name="Line 168"/>
                <p:cNvSpPr>
                  <a:spLocks noChangeShapeType="1"/>
                </p:cNvSpPr>
                <p:nvPr/>
              </p:nvSpPr>
              <p:spPr bwMode="auto">
                <a:xfrm>
                  <a:off x="768" y="1056"/>
                  <a:ext cx="0" cy="12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8" name="Line 169"/>
                <p:cNvSpPr>
                  <a:spLocks noChangeShapeType="1"/>
                </p:cNvSpPr>
                <p:nvPr/>
              </p:nvSpPr>
              <p:spPr bwMode="auto">
                <a:xfrm flipH="1">
                  <a:off x="624" y="2352"/>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29" name="Line 170"/>
                <p:cNvSpPr>
                  <a:spLocks noChangeShapeType="1"/>
                </p:cNvSpPr>
                <p:nvPr/>
              </p:nvSpPr>
              <p:spPr bwMode="auto">
                <a:xfrm flipH="1">
                  <a:off x="624" y="1872"/>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0" name="Line 171"/>
                <p:cNvSpPr>
                  <a:spLocks noChangeShapeType="1"/>
                </p:cNvSpPr>
                <p:nvPr/>
              </p:nvSpPr>
              <p:spPr bwMode="auto">
                <a:xfrm flipH="1">
                  <a:off x="624" y="1248"/>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1" name="Line 172"/>
                <p:cNvSpPr>
                  <a:spLocks noChangeShapeType="1"/>
                </p:cNvSpPr>
                <p:nvPr/>
              </p:nvSpPr>
              <p:spPr bwMode="auto">
                <a:xfrm>
                  <a:off x="768" y="1056"/>
                  <a:ext cx="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2" name="Line 173"/>
                <p:cNvSpPr>
                  <a:spLocks noChangeShapeType="1"/>
                </p:cNvSpPr>
                <p:nvPr/>
              </p:nvSpPr>
              <p:spPr bwMode="auto">
                <a:xfrm>
                  <a:off x="912" y="1008"/>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3" name="Line 174"/>
                <p:cNvSpPr>
                  <a:spLocks noChangeShapeType="1"/>
                </p:cNvSpPr>
                <p:nvPr/>
              </p:nvSpPr>
              <p:spPr bwMode="auto">
                <a:xfrm>
                  <a:off x="1536" y="1392"/>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4" name="Line 175"/>
                <p:cNvSpPr>
                  <a:spLocks noChangeShapeType="1"/>
                </p:cNvSpPr>
                <p:nvPr/>
              </p:nvSpPr>
              <p:spPr bwMode="auto">
                <a:xfrm>
                  <a:off x="1008" y="139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5" name="Line 176"/>
                <p:cNvSpPr>
                  <a:spLocks noChangeShapeType="1"/>
                </p:cNvSpPr>
                <p:nvPr/>
              </p:nvSpPr>
              <p:spPr bwMode="auto">
                <a:xfrm>
                  <a:off x="1008" y="1776"/>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6" name="Line 177"/>
                <p:cNvSpPr>
                  <a:spLocks noChangeShapeType="1"/>
                </p:cNvSpPr>
                <p:nvPr/>
              </p:nvSpPr>
              <p:spPr bwMode="auto">
                <a:xfrm>
                  <a:off x="1008" y="206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7" name="Line 178"/>
                <p:cNvSpPr>
                  <a:spLocks noChangeShapeType="1"/>
                </p:cNvSpPr>
                <p:nvPr/>
              </p:nvSpPr>
              <p:spPr bwMode="auto">
                <a:xfrm>
                  <a:off x="1200" y="2256"/>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8" name="Line 179"/>
                <p:cNvSpPr>
                  <a:spLocks noChangeShapeType="1"/>
                </p:cNvSpPr>
                <p:nvPr/>
              </p:nvSpPr>
              <p:spPr bwMode="auto">
                <a:xfrm flipV="1">
                  <a:off x="1392" y="2448"/>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39" name="Line 180"/>
                <p:cNvSpPr>
                  <a:spLocks noChangeShapeType="1"/>
                </p:cNvSpPr>
                <p:nvPr/>
              </p:nvSpPr>
              <p:spPr bwMode="auto">
                <a:xfrm>
                  <a:off x="768" y="2400"/>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0" name="Line 181"/>
                <p:cNvSpPr>
                  <a:spLocks noChangeShapeType="1"/>
                </p:cNvSpPr>
                <p:nvPr/>
              </p:nvSpPr>
              <p:spPr bwMode="auto">
                <a:xfrm>
                  <a:off x="1248" y="240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1" name="Line 182"/>
                <p:cNvSpPr>
                  <a:spLocks noChangeShapeType="1"/>
                </p:cNvSpPr>
                <p:nvPr/>
              </p:nvSpPr>
              <p:spPr bwMode="auto">
                <a:xfrm>
                  <a:off x="768" y="240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2" name="Text Box 183"/>
                <p:cNvSpPr txBox="1">
                  <a:spLocks noChangeArrowheads="1"/>
                </p:cNvSpPr>
                <p:nvPr/>
              </p:nvSpPr>
              <p:spPr bwMode="auto">
                <a:xfrm>
                  <a:off x="1104" y="2567"/>
                  <a:ext cx="384" cy="19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ea typeface="ＭＳ Ｐゴシック" panose="020B0600070205080204" pitchFamily="34" charset="-128"/>
                    </a:rPr>
                    <a:t>Trial</a:t>
                  </a:r>
                </a:p>
              </p:txBody>
            </p:sp>
            <p:sp>
              <p:nvSpPr>
                <p:cNvPr id="8343" name="Line 184"/>
                <p:cNvSpPr>
                  <a:spLocks noChangeShapeType="1"/>
                </p:cNvSpPr>
                <p:nvPr/>
              </p:nvSpPr>
              <p:spPr bwMode="auto">
                <a:xfrm>
                  <a:off x="1728" y="2400"/>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4" name="Line 185"/>
                <p:cNvSpPr>
                  <a:spLocks noChangeShapeType="1"/>
                </p:cNvSpPr>
                <p:nvPr/>
              </p:nvSpPr>
              <p:spPr bwMode="auto">
                <a:xfrm>
                  <a:off x="1824" y="2304"/>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5" name="Line 186"/>
                <p:cNvSpPr>
                  <a:spLocks noChangeShapeType="1"/>
                </p:cNvSpPr>
                <p:nvPr/>
              </p:nvSpPr>
              <p:spPr bwMode="auto">
                <a:xfrm>
                  <a:off x="1824" y="2016"/>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346" name="Line 187"/>
                <p:cNvSpPr>
                  <a:spLocks noChangeShapeType="1"/>
                </p:cNvSpPr>
                <p:nvPr/>
              </p:nvSpPr>
              <p:spPr bwMode="auto">
                <a:xfrm>
                  <a:off x="1152" y="1968"/>
                  <a:ext cx="9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sp>
            <p:nvSpPr>
              <p:cNvPr id="8288" name="Line 188"/>
              <p:cNvSpPr>
                <a:spLocks noChangeShapeType="1"/>
              </p:cNvSpPr>
              <p:nvPr/>
            </p:nvSpPr>
            <p:spPr bwMode="auto">
              <a:xfrm>
                <a:off x="1008" y="2352"/>
                <a:ext cx="0"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sp>
          <p:nvSpPr>
            <p:cNvPr id="8286" name="Line 189"/>
            <p:cNvSpPr>
              <a:spLocks noChangeShapeType="1"/>
            </p:cNvSpPr>
            <p:nvPr/>
          </p:nvSpPr>
          <p:spPr bwMode="auto">
            <a:xfrm>
              <a:off x="1536" y="139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grpSp>
        <p:nvGrpSpPr>
          <p:cNvPr id="8197" name="Group 260"/>
          <p:cNvGrpSpPr>
            <a:grpSpLocks/>
          </p:cNvGrpSpPr>
          <p:nvPr/>
        </p:nvGrpSpPr>
        <p:grpSpPr bwMode="auto">
          <a:xfrm>
            <a:off x="1314450" y="4191001"/>
            <a:ext cx="5143500" cy="1769931"/>
            <a:chOff x="48" y="2640"/>
            <a:chExt cx="4992" cy="1634"/>
          </a:xfrm>
        </p:grpSpPr>
        <p:sp>
          <p:nvSpPr>
            <p:cNvPr id="8239" name="Text Box 191"/>
            <p:cNvSpPr txBox="1">
              <a:spLocks noChangeArrowheads="1"/>
            </p:cNvSpPr>
            <p:nvPr/>
          </p:nvSpPr>
          <p:spPr bwMode="auto">
            <a:xfrm>
              <a:off x="2786" y="3570"/>
              <a:ext cx="1726" cy="16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Supervised Exchange/Visitation, money required</a:t>
              </a:r>
            </a:p>
          </p:txBody>
        </p:sp>
        <p:sp>
          <p:nvSpPr>
            <p:cNvPr id="8240" name="Text Box 192"/>
            <p:cNvSpPr txBox="1">
              <a:spLocks noChangeArrowheads="1"/>
            </p:cNvSpPr>
            <p:nvPr/>
          </p:nvSpPr>
          <p:spPr bwMode="auto">
            <a:xfrm>
              <a:off x="53" y="3055"/>
              <a:ext cx="427"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Files for Divorce</a:t>
              </a:r>
            </a:p>
          </p:txBody>
        </p:sp>
        <p:sp>
          <p:nvSpPr>
            <p:cNvPr id="8241" name="Text Box 193"/>
            <p:cNvSpPr txBox="1">
              <a:spLocks noChangeArrowheads="1"/>
            </p:cNvSpPr>
            <p:nvPr/>
          </p:nvSpPr>
          <p:spPr bwMode="auto">
            <a:xfrm>
              <a:off x="672" y="3221"/>
              <a:ext cx="577"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Family Court Hearing</a:t>
              </a:r>
            </a:p>
          </p:txBody>
        </p:sp>
        <p:sp>
          <p:nvSpPr>
            <p:cNvPr id="8242" name="Text Box 194"/>
            <p:cNvSpPr txBox="1">
              <a:spLocks noChangeArrowheads="1"/>
            </p:cNvSpPr>
            <p:nvPr/>
          </p:nvSpPr>
          <p:spPr bwMode="auto">
            <a:xfrm>
              <a:off x="2133" y="3990"/>
              <a:ext cx="555"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Final Divorce Hearing</a:t>
              </a:r>
            </a:p>
          </p:txBody>
        </p:sp>
        <p:sp>
          <p:nvSpPr>
            <p:cNvPr id="8243" name="Text Box 195"/>
            <p:cNvSpPr txBox="1">
              <a:spLocks noChangeArrowheads="1"/>
            </p:cNvSpPr>
            <p:nvPr/>
          </p:nvSpPr>
          <p:spPr bwMode="auto">
            <a:xfrm>
              <a:off x="48" y="3818"/>
              <a:ext cx="514"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Custody Evaluation</a:t>
              </a:r>
            </a:p>
          </p:txBody>
        </p:sp>
        <p:sp>
          <p:nvSpPr>
            <p:cNvPr id="8244" name="Text Box 196"/>
            <p:cNvSpPr txBox="1">
              <a:spLocks noChangeArrowheads="1"/>
            </p:cNvSpPr>
            <p:nvPr/>
          </p:nvSpPr>
          <p:spPr bwMode="auto">
            <a:xfrm>
              <a:off x="677" y="3655"/>
              <a:ext cx="572"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Interviews by Evaluator</a:t>
              </a:r>
            </a:p>
          </p:txBody>
        </p:sp>
        <p:sp>
          <p:nvSpPr>
            <p:cNvPr id="8245" name="Text Box 197"/>
            <p:cNvSpPr txBox="1">
              <a:spLocks noChangeArrowheads="1"/>
            </p:cNvSpPr>
            <p:nvPr/>
          </p:nvSpPr>
          <p:spPr bwMode="auto">
            <a:xfrm>
              <a:off x="2208" y="3655"/>
              <a:ext cx="432"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Custody Awarded</a:t>
              </a:r>
            </a:p>
          </p:txBody>
        </p:sp>
        <p:sp>
          <p:nvSpPr>
            <p:cNvPr id="8246" name="Text Box 198"/>
            <p:cNvSpPr txBox="1">
              <a:spLocks noChangeArrowheads="1"/>
            </p:cNvSpPr>
            <p:nvPr/>
          </p:nvSpPr>
          <p:spPr bwMode="auto">
            <a:xfrm>
              <a:off x="2775" y="3992"/>
              <a:ext cx="586"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Child Support Established</a:t>
              </a:r>
            </a:p>
          </p:txBody>
        </p:sp>
        <p:sp>
          <p:nvSpPr>
            <p:cNvPr id="8247" name="Text Box 201"/>
            <p:cNvSpPr txBox="1">
              <a:spLocks noChangeArrowheads="1"/>
            </p:cNvSpPr>
            <p:nvPr/>
          </p:nvSpPr>
          <p:spPr bwMode="auto">
            <a:xfrm>
              <a:off x="1296" y="3740"/>
              <a:ext cx="768" cy="35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Custody Hearing, including issues of parental kidnapping</a:t>
              </a:r>
            </a:p>
          </p:txBody>
        </p:sp>
        <p:sp>
          <p:nvSpPr>
            <p:cNvPr id="8248" name="Text Box 208"/>
            <p:cNvSpPr txBox="1">
              <a:spLocks noChangeArrowheads="1"/>
            </p:cNvSpPr>
            <p:nvPr/>
          </p:nvSpPr>
          <p:spPr bwMode="auto">
            <a:xfrm>
              <a:off x="72" y="3441"/>
              <a:ext cx="504" cy="26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Temporary Custody</a:t>
              </a:r>
            </a:p>
          </p:txBody>
        </p:sp>
        <p:sp>
          <p:nvSpPr>
            <p:cNvPr id="8249" name="Text Box 212"/>
            <p:cNvSpPr txBox="1">
              <a:spLocks noChangeArrowheads="1"/>
            </p:cNvSpPr>
            <p:nvPr/>
          </p:nvSpPr>
          <p:spPr bwMode="auto">
            <a:xfrm>
              <a:off x="1296" y="2765"/>
              <a:ext cx="718" cy="565"/>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Abuser introduced evidence about immigration status</a:t>
              </a:r>
            </a:p>
          </p:txBody>
        </p:sp>
        <p:sp>
          <p:nvSpPr>
            <p:cNvPr id="8250" name="Text Box 213"/>
            <p:cNvSpPr txBox="1">
              <a:spLocks noChangeArrowheads="1"/>
            </p:cNvSpPr>
            <p:nvPr/>
          </p:nvSpPr>
          <p:spPr bwMode="auto">
            <a:xfrm>
              <a:off x="1296" y="3246"/>
              <a:ext cx="833" cy="37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Abuser raises immigration status as a factor in custody.</a:t>
              </a:r>
            </a:p>
          </p:txBody>
        </p:sp>
        <p:sp>
          <p:nvSpPr>
            <p:cNvPr id="8251" name="Text Box 215"/>
            <p:cNvSpPr txBox="1">
              <a:spLocks noChangeArrowheads="1"/>
            </p:cNvSpPr>
            <p:nvPr/>
          </p:nvSpPr>
          <p:spPr bwMode="auto">
            <a:xfrm>
              <a:off x="3446" y="3997"/>
              <a:ext cx="1594"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Abuser undocumented, court imputes income but difficult to get a wage withholding</a:t>
              </a:r>
            </a:p>
          </p:txBody>
        </p:sp>
        <p:sp>
          <p:nvSpPr>
            <p:cNvPr id="8252" name="Text Box 216"/>
            <p:cNvSpPr txBox="1">
              <a:spLocks noChangeArrowheads="1"/>
            </p:cNvSpPr>
            <p:nvPr/>
          </p:nvSpPr>
          <p:spPr bwMode="auto">
            <a:xfrm>
              <a:off x="686" y="2822"/>
              <a:ext cx="514" cy="37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DHS shows up in court</a:t>
              </a:r>
            </a:p>
          </p:txBody>
        </p:sp>
        <p:sp>
          <p:nvSpPr>
            <p:cNvPr id="8253" name="Text Box 218"/>
            <p:cNvSpPr txBox="1">
              <a:spLocks noChangeArrowheads="1"/>
            </p:cNvSpPr>
            <p:nvPr/>
          </p:nvSpPr>
          <p:spPr bwMode="auto">
            <a:xfrm>
              <a:off x="3472" y="3792"/>
              <a:ext cx="704"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508000" indent="-50800" eaLnBrk="0" hangingPunct="0">
                <a:defRPr>
                  <a:solidFill>
                    <a:schemeClr val="tx1"/>
                  </a:solidFill>
                  <a:latin typeface="Arial Narrow" panose="020B0606020202030204" pitchFamily="34" charset="0"/>
                </a:defRPr>
              </a:lvl2pPr>
              <a:lvl3pPr marL="1017588" indent="-103188" eaLnBrk="0" hangingPunct="0">
                <a:defRPr>
                  <a:solidFill>
                    <a:schemeClr val="tx1"/>
                  </a:solidFill>
                  <a:latin typeface="Arial Narrow" panose="020B0606020202030204" pitchFamily="34" charset="0"/>
                </a:defRPr>
              </a:lvl3pPr>
              <a:lvl4pPr marL="1527175" indent="-155575" eaLnBrk="0" hangingPunct="0">
                <a:defRPr>
                  <a:solidFill>
                    <a:schemeClr val="tx1"/>
                  </a:solidFill>
                  <a:latin typeface="Arial Narrow" panose="020B0606020202030204" pitchFamily="34" charset="0"/>
                </a:defRPr>
              </a:lvl4pPr>
              <a:lvl5pPr marL="2036763" indent="-207963" eaLnBrk="0" hangingPunct="0">
                <a:defRPr>
                  <a:solidFill>
                    <a:schemeClr val="tx1"/>
                  </a:solidFill>
                  <a:latin typeface="Arial Narrow" panose="020B0606020202030204" pitchFamily="34" charset="0"/>
                </a:defRPr>
              </a:lvl5pPr>
              <a:lvl6pPr marL="2493963" indent="-207963" eaLnBrk="0" fontAlgn="base" hangingPunct="0">
                <a:spcBef>
                  <a:spcPct val="0"/>
                </a:spcBef>
                <a:spcAft>
                  <a:spcPct val="0"/>
                </a:spcAft>
                <a:defRPr>
                  <a:solidFill>
                    <a:schemeClr val="tx1"/>
                  </a:solidFill>
                  <a:latin typeface="Arial Narrow" panose="020B0606020202030204" pitchFamily="34" charset="0"/>
                </a:defRPr>
              </a:lvl6pPr>
              <a:lvl7pPr marL="2951163" indent="-207963" eaLnBrk="0" fontAlgn="base" hangingPunct="0">
                <a:spcBef>
                  <a:spcPct val="0"/>
                </a:spcBef>
                <a:spcAft>
                  <a:spcPct val="0"/>
                </a:spcAft>
                <a:defRPr>
                  <a:solidFill>
                    <a:schemeClr val="tx1"/>
                  </a:solidFill>
                  <a:latin typeface="Arial Narrow" panose="020B0606020202030204" pitchFamily="34" charset="0"/>
                </a:defRPr>
              </a:lvl7pPr>
              <a:lvl8pPr marL="3408363" indent="-207963" eaLnBrk="0" fontAlgn="base" hangingPunct="0">
                <a:spcBef>
                  <a:spcPct val="0"/>
                </a:spcBef>
                <a:spcAft>
                  <a:spcPct val="0"/>
                </a:spcAft>
                <a:defRPr>
                  <a:solidFill>
                    <a:schemeClr val="tx1"/>
                  </a:solidFill>
                  <a:latin typeface="Arial Narrow" panose="020B0606020202030204" pitchFamily="34" charset="0"/>
                </a:defRPr>
              </a:lvl8pPr>
              <a:lvl9pPr marL="3865563" indent="-207963"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Abuser Removed</a:t>
              </a:r>
            </a:p>
          </p:txBody>
        </p:sp>
        <p:sp>
          <p:nvSpPr>
            <p:cNvPr id="8254" name="Text Box 221"/>
            <p:cNvSpPr txBox="1">
              <a:spLocks noChangeArrowheads="1"/>
            </p:cNvSpPr>
            <p:nvPr/>
          </p:nvSpPr>
          <p:spPr bwMode="auto">
            <a:xfrm>
              <a:off x="2209" y="3122"/>
              <a:ext cx="577" cy="469"/>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Child Protective System Case </a:t>
              </a:r>
            </a:p>
          </p:txBody>
        </p:sp>
        <p:sp>
          <p:nvSpPr>
            <p:cNvPr id="8255" name="Text Box 222"/>
            <p:cNvSpPr txBox="1">
              <a:spLocks noChangeArrowheads="1"/>
            </p:cNvSpPr>
            <p:nvPr/>
          </p:nvSpPr>
          <p:spPr bwMode="auto">
            <a:xfrm>
              <a:off x="2208" y="2748"/>
              <a:ext cx="578"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Reunification case plan</a:t>
              </a:r>
            </a:p>
          </p:txBody>
        </p:sp>
        <p:sp>
          <p:nvSpPr>
            <p:cNvPr id="8256" name="Text Box 225"/>
            <p:cNvSpPr txBox="1">
              <a:spLocks noChangeArrowheads="1"/>
            </p:cNvSpPr>
            <p:nvPr/>
          </p:nvSpPr>
          <p:spPr bwMode="auto">
            <a:xfrm>
              <a:off x="3600" y="2738"/>
              <a:ext cx="615" cy="373"/>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Immigration considerations detention?</a:t>
              </a:r>
            </a:p>
          </p:txBody>
        </p:sp>
        <p:sp>
          <p:nvSpPr>
            <p:cNvPr id="8257" name="Text Box 226"/>
            <p:cNvSpPr txBox="1">
              <a:spLocks noChangeArrowheads="1"/>
            </p:cNvSpPr>
            <p:nvPr/>
          </p:nvSpPr>
          <p:spPr bwMode="auto">
            <a:xfrm>
              <a:off x="2880" y="3247"/>
              <a:ext cx="979"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Home evaluation/ cultural competency issues</a:t>
              </a:r>
            </a:p>
          </p:txBody>
        </p:sp>
        <p:sp>
          <p:nvSpPr>
            <p:cNvPr id="8258" name="Text Box 229"/>
            <p:cNvSpPr txBox="1">
              <a:spLocks noChangeArrowheads="1"/>
            </p:cNvSpPr>
            <p:nvPr/>
          </p:nvSpPr>
          <p:spPr bwMode="auto">
            <a:xfrm>
              <a:off x="2881" y="2640"/>
              <a:ext cx="431"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Reunified</a:t>
              </a:r>
            </a:p>
          </p:txBody>
        </p:sp>
        <p:sp>
          <p:nvSpPr>
            <p:cNvPr id="8259" name="Text Box 231"/>
            <p:cNvSpPr txBox="1">
              <a:spLocks noChangeArrowheads="1"/>
            </p:cNvSpPr>
            <p:nvPr/>
          </p:nvSpPr>
          <p:spPr bwMode="auto">
            <a:xfrm>
              <a:off x="2880" y="2940"/>
              <a:ext cx="624" cy="277"/>
            </a:xfrm>
            <a:prstGeom prst="rect">
              <a:avLst/>
            </a:prstGeom>
            <a:noFill/>
            <a:ln w="9525">
              <a:solidFill>
                <a:srgbClr val="99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990099"/>
                  </a:solidFill>
                  <a:ea typeface="ＭＳ Ｐゴシック" panose="020B0600070205080204" pitchFamily="34" charset="-128"/>
                </a:rPr>
                <a:t>Termination of parental rights</a:t>
              </a:r>
            </a:p>
          </p:txBody>
        </p:sp>
        <p:sp>
          <p:nvSpPr>
            <p:cNvPr id="8260" name="Line 232"/>
            <p:cNvSpPr>
              <a:spLocks noChangeShapeType="1"/>
            </p:cNvSpPr>
            <p:nvPr/>
          </p:nvSpPr>
          <p:spPr bwMode="auto">
            <a:xfrm>
              <a:off x="480" y="3216"/>
              <a:ext cx="144"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1" name="Line 233"/>
            <p:cNvSpPr>
              <a:spLocks noChangeShapeType="1"/>
            </p:cNvSpPr>
            <p:nvPr/>
          </p:nvSpPr>
          <p:spPr bwMode="auto">
            <a:xfrm flipV="1">
              <a:off x="912" y="3120"/>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2" name="Line 234"/>
            <p:cNvSpPr>
              <a:spLocks noChangeShapeType="1"/>
            </p:cNvSpPr>
            <p:nvPr/>
          </p:nvSpPr>
          <p:spPr bwMode="auto">
            <a:xfrm flipV="1">
              <a:off x="1200" y="2976"/>
              <a:ext cx="96" cy="24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3" name="Line 235"/>
            <p:cNvSpPr>
              <a:spLocks noChangeShapeType="1"/>
            </p:cNvSpPr>
            <p:nvPr/>
          </p:nvSpPr>
          <p:spPr bwMode="auto">
            <a:xfrm flipH="1">
              <a:off x="576" y="3504"/>
              <a:ext cx="336" cy="48"/>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4" name="Line 236"/>
            <p:cNvSpPr>
              <a:spLocks noChangeShapeType="1"/>
            </p:cNvSpPr>
            <p:nvPr/>
          </p:nvSpPr>
          <p:spPr bwMode="auto">
            <a:xfrm>
              <a:off x="576" y="3648"/>
              <a:ext cx="96" cy="48"/>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5" name="Line 238"/>
            <p:cNvSpPr>
              <a:spLocks noChangeShapeType="1"/>
            </p:cNvSpPr>
            <p:nvPr/>
          </p:nvSpPr>
          <p:spPr bwMode="auto">
            <a:xfrm flipH="1">
              <a:off x="576" y="3984"/>
              <a:ext cx="33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6" name="Line 239"/>
            <p:cNvSpPr>
              <a:spLocks noChangeShapeType="1"/>
            </p:cNvSpPr>
            <p:nvPr/>
          </p:nvSpPr>
          <p:spPr bwMode="auto">
            <a:xfrm flipV="1">
              <a:off x="912" y="3936"/>
              <a:ext cx="0" cy="48"/>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7" name="Line 240"/>
            <p:cNvSpPr>
              <a:spLocks noChangeShapeType="1"/>
            </p:cNvSpPr>
            <p:nvPr/>
          </p:nvSpPr>
          <p:spPr bwMode="auto">
            <a:xfrm>
              <a:off x="576" y="4032"/>
              <a:ext cx="67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8" name="Line 241"/>
            <p:cNvSpPr>
              <a:spLocks noChangeShapeType="1"/>
            </p:cNvSpPr>
            <p:nvPr/>
          </p:nvSpPr>
          <p:spPr bwMode="auto">
            <a:xfrm flipV="1">
              <a:off x="1680" y="3648"/>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69" name="Line 242"/>
            <p:cNvSpPr>
              <a:spLocks noChangeShapeType="1"/>
            </p:cNvSpPr>
            <p:nvPr/>
          </p:nvSpPr>
          <p:spPr bwMode="auto">
            <a:xfrm>
              <a:off x="2064" y="3840"/>
              <a:ext cx="144"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0" name="Line 243"/>
            <p:cNvSpPr>
              <a:spLocks noChangeShapeType="1"/>
            </p:cNvSpPr>
            <p:nvPr/>
          </p:nvSpPr>
          <p:spPr bwMode="auto">
            <a:xfrm>
              <a:off x="2064" y="3792"/>
              <a:ext cx="96" cy="0"/>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1" name="Line 244"/>
            <p:cNvSpPr>
              <a:spLocks noChangeShapeType="1"/>
            </p:cNvSpPr>
            <p:nvPr/>
          </p:nvSpPr>
          <p:spPr bwMode="auto">
            <a:xfrm>
              <a:off x="2160" y="3600"/>
              <a:ext cx="0" cy="192"/>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2" name="Line 245"/>
            <p:cNvSpPr>
              <a:spLocks noChangeShapeType="1"/>
            </p:cNvSpPr>
            <p:nvPr/>
          </p:nvSpPr>
          <p:spPr bwMode="auto">
            <a:xfrm>
              <a:off x="2160" y="3600"/>
              <a:ext cx="288" cy="0"/>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3" name="Line 247"/>
            <p:cNvSpPr>
              <a:spLocks noChangeShapeType="1"/>
            </p:cNvSpPr>
            <p:nvPr/>
          </p:nvSpPr>
          <p:spPr bwMode="auto">
            <a:xfrm flipV="1">
              <a:off x="2448" y="3504"/>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4" name="Line 248"/>
            <p:cNvSpPr>
              <a:spLocks noChangeShapeType="1"/>
            </p:cNvSpPr>
            <p:nvPr/>
          </p:nvSpPr>
          <p:spPr bwMode="auto">
            <a:xfrm>
              <a:off x="2640" y="3696"/>
              <a:ext cx="144"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5" name="Line 249"/>
            <p:cNvSpPr>
              <a:spLocks noChangeShapeType="1"/>
            </p:cNvSpPr>
            <p:nvPr/>
          </p:nvSpPr>
          <p:spPr bwMode="auto">
            <a:xfrm>
              <a:off x="2688" y="4128"/>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6" name="Line 250"/>
            <p:cNvSpPr>
              <a:spLocks noChangeShapeType="1"/>
            </p:cNvSpPr>
            <p:nvPr/>
          </p:nvSpPr>
          <p:spPr bwMode="auto">
            <a:xfrm>
              <a:off x="3360" y="4176"/>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7" name="Line 251"/>
            <p:cNvSpPr>
              <a:spLocks noChangeShapeType="1"/>
            </p:cNvSpPr>
            <p:nvPr/>
          </p:nvSpPr>
          <p:spPr bwMode="auto">
            <a:xfrm flipV="1">
              <a:off x="3264" y="3888"/>
              <a:ext cx="0" cy="96"/>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8" name="Line 253"/>
            <p:cNvSpPr>
              <a:spLocks noChangeShapeType="1"/>
            </p:cNvSpPr>
            <p:nvPr/>
          </p:nvSpPr>
          <p:spPr bwMode="auto">
            <a:xfrm>
              <a:off x="3264" y="3888"/>
              <a:ext cx="19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79" name="Line 254"/>
            <p:cNvSpPr>
              <a:spLocks noChangeShapeType="1"/>
            </p:cNvSpPr>
            <p:nvPr/>
          </p:nvSpPr>
          <p:spPr bwMode="auto">
            <a:xfrm flipV="1">
              <a:off x="2448" y="3024"/>
              <a:ext cx="0" cy="96"/>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80" name="Line 255"/>
            <p:cNvSpPr>
              <a:spLocks noChangeShapeType="1"/>
            </p:cNvSpPr>
            <p:nvPr/>
          </p:nvSpPr>
          <p:spPr bwMode="auto">
            <a:xfrm>
              <a:off x="2448" y="2688"/>
              <a:ext cx="432"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81" name="Line 256"/>
            <p:cNvSpPr>
              <a:spLocks noChangeShapeType="1"/>
            </p:cNvSpPr>
            <p:nvPr/>
          </p:nvSpPr>
          <p:spPr bwMode="auto">
            <a:xfrm>
              <a:off x="2448" y="2688"/>
              <a:ext cx="0" cy="48"/>
            </a:xfrm>
            <a:prstGeom prst="line">
              <a:avLst/>
            </a:prstGeom>
            <a:noFill/>
            <a:ln w="952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82" name="Line 257"/>
            <p:cNvSpPr>
              <a:spLocks noChangeShapeType="1"/>
            </p:cNvSpPr>
            <p:nvPr/>
          </p:nvSpPr>
          <p:spPr bwMode="auto">
            <a:xfrm>
              <a:off x="2784" y="2976"/>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83" name="Line 258"/>
            <p:cNvSpPr>
              <a:spLocks noChangeShapeType="1"/>
            </p:cNvSpPr>
            <p:nvPr/>
          </p:nvSpPr>
          <p:spPr bwMode="auto">
            <a:xfrm>
              <a:off x="2784" y="2880"/>
              <a:ext cx="768"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84" name="Line 259"/>
            <p:cNvSpPr>
              <a:spLocks noChangeShapeType="1"/>
            </p:cNvSpPr>
            <p:nvPr/>
          </p:nvSpPr>
          <p:spPr bwMode="auto">
            <a:xfrm>
              <a:off x="2784" y="3312"/>
              <a:ext cx="96" cy="0"/>
            </a:xfrm>
            <a:prstGeom prst="line">
              <a:avLst/>
            </a:prstGeom>
            <a:noFill/>
            <a:ln w="9525">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grpSp>
        <p:nvGrpSpPr>
          <p:cNvPr id="8198" name="Group 275"/>
          <p:cNvGrpSpPr>
            <a:grpSpLocks/>
          </p:cNvGrpSpPr>
          <p:nvPr/>
        </p:nvGrpSpPr>
        <p:grpSpPr bwMode="auto">
          <a:xfrm>
            <a:off x="1143000" y="3714752"/>
            <a:ext cx="3034904" cy="638175"/>
            <a:chOff x="0" y="2400"/>
            <a:chExt cx="2549" cy="536"/>
          </a:xfrm>
        </p:grpSpPr>
        <p:sp>
          <p:nvSpPr>
            <p:cNvPr id="8225" name="Text Box 261"/>
            <p:cNvSpPr txBox="1">
              <a:spLocks noChangeArrowheads="1"/>
            </p:cNvSpPr>
            <p:nvPr/>
          </p:nvSpPr>
          <p:spPr bwMode="auto">
            <a:xfrm>
              <a:off x="1829" y="2446"/>
              <a:ext cx="720" cy="239"/>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Immigrant victim tries to access benefit</a:t>
              </a:r>
            </a:p>
          </p:txBody>
        </p:sp>
        <p:sp>
          <p:nvSpPr>
            <p:cNvPr id="8226" name="Text Box 262"/>
            <p:cNvSpPr txBox="1">
              <a:spLocks noChangeArrowheads="1"/>
            </p:cNvSpPr>
            <p:nvPr/>
          </p:nvSpPr>
          <p:spPr bwMode="auto">
            <a:xfrm>
              <a:off x="1392" y="2484"/>
              <a:ext cx="341" cy="15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Denied</a:t>
              </a:r>
            </a:p>
          </p:txBody>
        </p:sp>
        <p:sp>
          <p:nvSpPr>
            <p:cNvPr id="8227" name="Text Box 263"/>
            <p:cNvSpPr txBox="1">
              <a:spLocks noChangeArrowheads="1"/>
            </p:cNvSpPr>
            <p:nvPr/>
          </p:nvSpPr>
          <p:spPr bwMode="auto">
            <a:xfrm>
              <a:off x="0" y="2784"/>
              <a:ext cx="1200" cy="15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Reported  to DHS Children taken away</a:t>
              </a:r>
            </a:p>
          </p:txBody>
        </p:sp>
        <p:sp>
          <p:nvSpPr>
            <p:cNvPr id="8228" name="Text Box 264"/>
            <p:cNvSpPr txBox="1">
              <a:spLocks noChangeArrowheads="1"/>
            </p:cNvSpPr>
            <p:nvPr/>
          </p:nvSpPr>
          <p:spPr bwMode="auto">
            <a:xfrm>
              <a:off x="720" y="2592"/>
              <a:ext cx="480" cy="15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No Benefit</a:t>
              </a:r>
            </a:p>
          </p:txBody>
        </p:sp>
        <p:sp>
          <p:nvSpPr>
            <p:cNvPr id="8229" name="Text Box 265"/>
            <p:cNvSpPr txBox="1">
              <a:spLocks noChangeArrowheads="1"/>
            </p:cNvSpPr>
            <p:nvPr/>
          </p:nvSpPr>
          <p:spPr bwMode="auto">
            <a:xfrm>
              <a:off x="432" y="2400"/>
              <a:ext cx="768" cy="25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Seeks NGO Assistance</a:t>
              </a:r>
            </a:p>
          </p:txBody>
        </p:sp>
        <p:sp>
          <p:nvSpPr>
            <p:cNvPr id="8230" name="Text Box 266"/>
            <p:cNvSpPr txBox="1">
              <a:spLocks noChangeArrowheads="1"/>
            </p:cNvSpPr>
            <p:nvPr/>
          </p:nvSpPr>
          <p:spPr bwMode="auto">
            <a:xfrm>
              <a:off x="0" y="2592"/>
              <a:ext cx="586" cy="252"/>
            </a:xfrm>
            <a:prstGeom prst="rect">
              <a:avLst/>
            </a:prstGeom>
            <a:noFill/>
            <a:ln w="9525">
              <a:solidFill>
                <a:srgbClr val="00FF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339933"/>
                  </a:solidFill>
                  <a:ea typeface="ＭＳ Ｐゴシック" panose="020B0600070205080204" pitchFamily="34" charset="-128"/>
                </a:rPr>
                <a:t>Receives Benefit</a:t>
              </a:r>
            </a:p>
          </p:txBody>
        </p:sp>
        <p:sp>
          <p:nvSpPr>
            <p:cNvPr id="8231" name="Line 267"/>
            <p:cNvSpPr>
              <a:spLocks noChangeShapeType="1"/>
            </p:cNvSpPr>
            <p:nvPr/>
          </p:nvSpPr>
          <p:spPr bwMode="auto">
            <a:xfrm flipH="1">
              <a:off x="1733" y="2544"/>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2" name="Line 268"/>
            <p:cNvSpPr>
              <a:spLocks noChangeShapeType="1"/>
            </p:cNvSpPr>
            <p:nvPr/>
          </p:nvSpPr>
          <p:spPr bwMode="auto">
            <a:xfrm flipH="1" flipV="1">
              <a:off x="1200" y="2640"/>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3" name="Line 269"/>
            <p:cNvSpPr>
              <a:spLocks noChangeShapeType="1"/>
            </p:cNvSpPr>
            <p:nvPr/>
          </p:nvSpPr>
          <p:spPr bwMode="auto">
            <a:xfrm flipH="1" flipV="1">
              <a:off x="1200" y="2832"/>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4" name="Line 270"/>
            <p:cNvSpPr>
              <a:spLocks noChangeShapeType="1"/>
            </p:cNvSpPr>
            <p:nvPr/>
          </p:nvSpPr>
          <p:spPr bwMode="auto">
            <a:xfrm flipH="1" flipV="1">
              <a:off x="1200" y="2496"/>
              <a:ext cx="96" cy="0"/>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5" name="Line 271"/>
            <p:cNvSpPr>
              <a:spLocks noChangeShapeType="1"/>
            </p:cNvSpPr>
            <p:nvPr/>
          </p:nvSpPr>
          <p:spPr bwMode="auto">
            <a:xfrm>
              <a:off x="1296" y="2496"/>
              <a:ext cx="0" cy="336"/>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6" name="Line 272"/>
            <p:cNvSpPr>
              <a:spLocks noChangeShapeType="1"/>
            </p:cNvSpPr>
            <p:nvPr/>
          </p:nvSpPr>
          <p:spPr bwMode="auto">
            <a:xfrm>
              <a:off x="1296" y="2544"/>
              <a:ext cx="96" cy="0"/>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7" name="Line 273"/>
            <p:cNvSpPr>
              <a:spLocks noChangeShapeType="1"/>
            </p:cNvSpPr>
            <p:nvPr/>
          </p:nvSpPr>
          <p:spPr bwMode="auto">
            <a:xfrm>
              <a:off x="192" y="2448"/>
              <a:ext cx="240" cy="0"/>
            </a:xfrm>
            <a:prstGeom prst="line">
              <a:avLst/>
            </a:prstGeom>
            <a:noFill/>
            <a:ln w="9525">
              <a:solidFill>
                <a:srgbClr val="00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38" name="Line 274"/>
            <p:cNvSpPr>
              <a:spLocks noChangeShapeType="1"/>
            </p:cNvSpPr>
            <p:nvPr/>
          </p:nvSpPr>
          <p:spPr bwMode="auto">
            <a:xfrm>
              <a:off x="192" y="2448"/>
              <a:ext cx="0" cy="144"/>
            </a:xfrm>
            <a:prstGeom prst="line">
              <a:avLst/>
            </a:prstGeom>
            <a:noFill/>
            <a:ln w="9525">
              <a:solidFill>
                <a:srgbClr val="00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grpSp>
        <p:nvGrpSpPr>
          <p:cNvPr id="8199" name="Group 301"/>
          <p:cNvGrpSpPr>
            <a:grpSpLocks/>
          </p:cNvGrpSpPr>
          <p:nvPr/>
        </p:nvGrpSpPr>
        <p:grpSpPr bwMode="auto">
          <a:xfrm>
            <a:off x="5237561" y="2805112"/>
            <a:ext cx="2706290" cy="2746772"/>
            <a:chOff x="3343" y="1584"/>
            <a:chExt cx="2273" cy="2307"/>
          </a:xfrm>
        </p:grpSpPr>
        <p:sp>
          <p:nvSpPr>
            <p:cNvPr id="8200" name="Text Box 276"/>
            <p:cNvSpPr txBox="1">
              <a:spLocks noChangeArrowheads="1"/>
            </p:cNvSpPr>
            <p:nvPr/>
          </p:nvSpPr>
          <p:spPr bwMode="auto">
            <a:xfrm>
              <a:off x="4704" y="3168"/>
              <a:ext cx="527" cy="152"/>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Files CPO</a:t>
              </a:r>
            </a:p>
          </p:txBody>
        </p:sp>
        <p:sp>
          <p:nvSpPr>
            <p:cNvPr id="8201" name="Text Box 277"/>
            <p:cNvSpPr txBox="1">
              <a:spLocks noChangeArrowheads="1"/>
            </p:cNvSpPr>
            <p:nvPr/>
          </p:nvSpPr>
          <p:spPr bwMode="auto">
            <a:xfrm>
              <a:off x="3984" y="3120"/>
              <a:ext cx="569" cy="239"/>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Sheriff Serves Respondent</a:t>
              </a:r>
            </a:p>
          </p:txBody>
        </p:sp>
        <p:sp>
          <p:nvSpPr>
            <p:cNvPr id="8202" name="Text Box 278"/>
            <p:cNvSpPr txBox="1">
              <a:spLocks noChangeArrowheads="1"/>
            </p:cNvSpPr>
            <p:nvPr/>
          </p:nvSpPr>
          <p:spPr bwMode="auto">
            <a:xfrm>
              <a:off x="3343" y="2208"/>
              <a:ext cx="593" cy="414"/>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Civil Court hearing including creative orders for immigrants</a:t>
              </a:r>
            </a:p>
          </p:txBody>
        </p:sp>
        <p:sp>
          <p:nvSpPr>
            <p:cNvPr id="8203" name="Text Box 279"/>
            <p:cNvSpPr txBox="1">
              <a:spLocks noChangeArrowheads="1"/>
            </p:cNvSpPr>
            <p:nvPr/>
          </p:nvSpPr>
          <p:spPr bwMode="auto">
            <a:xfrm>
              <a:off x="4274" y="2628"/>
              <a:ext cx="526" cy="152"/>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CPO Granted</a:t>
              </a:r>
            </a:p>
          </p:txBody>
        </p:sp>
        <p:sp>
          <p:nvSpPr>
            <p:cNvPr id="8204" name="Text Box 280"/>
            <p:cNvSpPr txBox="1">
              <a:spLocks noChangeArrowheads="1"/>
            </p:cNvSpPr>
            <p:nvPr/>
          </p:nvSpPr>
          <p:spPr bwMode="auto">
            <a:xfrm>
              <a:off x="4272" y="2352"/>
              <a:ext cx="526" cy="152"/>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spAutoFit/>
            </a:bodyPr>
            <a:lstStyle>
              <a:lvl1pPr defTabSz="566738" eaLnBrk="0" hangingPunct="0">
                <a:defRPr>
                  <a:solidFill>
                    <a:schemeClr val="tx1"/>
                  </a:solidFill>
                  <a:latin typeface="Arial Narrow" panose="020B0606020202030204" pitchFamily="34" charset="0"/>
                </a:defRPr>
              </a:lvl1pPr>
              <a:lvl2pPr marL="566738" indent="-57150" defTabSz="566738" eaLnBrk="0" hangingPunct="0">
                <a:defRPr>
                  <a:solidFill>
                    <a:schemeClr val="tx1"/>
                  </a:solidFill>
                  <a:latin typeface="Arial Narrow" panose="020B0606020202030204" pitchFamily="34" charset="0"/>
                </a:defRPr>
              </a:lvl2pPr>
              <a:lvl3pPr marL="1133475" indent="-114300" defTabSz="566738" eaLnBrk="0" hangingPunct="0">
                <a:defRPr>
                  <a:solidFill>
                    <a:schemeClr val="tx1"/>
                  </a:solidFill>
                  <a:latin typeface="Arial Narrow" panose="020B0606020202030204" pitchFamily="34" charset="0"/>
                </a:defRPr>
              </a:lvl3pPr>
              <a:lvl4pPr marL="1701800" indent="-173038" defTabSz="566738" eaLnBrk="0" hangingPunct="0">
                <a:defRPr>
                  <a:solidFill>
                    <a:schemeClr val="tx1"/>
                  </a:solidFill>
                  <a:latin typeface="Arial Narrow" panose="020B0606020202030204" pitchFamily="34" charset="0"/>
                </a:defRPr>
              </a:lvl4pPr>
              <a:lvl5pPr marL="2270125" indent="-231775" defTabSz="566738" eaLnBrk="0" hangingPunct="0">
                <a:defRPr>
                  <a:solidFill>
                    <a:schemeClr val="tx1"/>
                  </a:solidFill>
                  <a:latin typeface="Arial Narrow" panose="020B0606020202030204" pitchFamily="34" charset="0"/>
                </a:defRPr>
              </a:lvl5pPr>
              <a:lvl6pPr marL="2727325" indent="-231775" defTabSz="566738" eaLnBrk="0" fontAlgn="base" hangingPunct="0">
                <a:spcBef>
                  <a:spcPct val="0"/>
                </a:spcBef>
                <a:spcAft>
                  <a:spcPct val="0"/>
                </a:spcAft>
                <a:defRPr>
                  <a:solidFill>
                    <a:schemeClr val="tx1"/>
                  </a:solidFill>
                  <a:latin typeface="Arial Narrow" panose="020B0606020202030204" pitchFamily="34" charset="0"/>
                </a:defRPr>
              </a:lvl6pPr>
              <a:lvl7pPr marL="3184525" indent="-231775" defTabSz="566738" eaLnBrk="0" fontAlgn="base" hangingPunct="0">
                <a:spcBef>
                  <a:spcPct val="0"/>
                </a:spcBef>
                <a:spcAft>
                  <a:spcPct val="0"/>
                </a:spcAft>
                <a:defRPr>
                  <a:solidFill>
                    <a:schemeClr val="tx1"/>
                  </a:solidFill>
                  <a:latin typeface="Arial Narrow" panose="020B0606020202030204" pitchFamily="34" charset="0"/>
                </a:defRPr>
              </a:lvl7pPr>
              <a:lvl8pPr marL="3641725" indent="-231775" defTabSz="566738" eaLnBrk="0" fontAlgn="base" hangingPunct="0">
                <a:spcBef>
                  <a:spcPct val="0"/>
                </a:spcBef>
                <a:spcAft>
                  <a:spcPct val="0"/>
                </a:spcAft>
                <a:defRPr>
                  <a:solidFill>
                    <a:schemeClr val="tx1"/>
                  </a:solidFill>
                  <a:latin typeface="Arial Narrow" panose="020B0606020202030204" pitchFamily="34" charset="0"/>
                </a:defRPr>
              </a:lvl8pPr>
              <a:lvl9pPr marL="4098925" indent="-231775" defTabSz="566738"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CPO Denied</a:t>
              </a:r>
            </a:p>
          </p:txBody>
        </p:sp>
        <p:sp>
          <p:nvSpPr>
            <p:cNvPr id="8205" name="Text Box 281"/>
            <p:cNvSpPr txBox="1">
              <a:spLocks noChangeArrowheads="1"/>
            </p:cNvSpPr>
            <p:nvPr/>
          </p:nvSpPr>
          <p:spPr bwMode="auto">
            <a:xfrm>
              <a:off x="4272" y="1584"/>
              <a:ext cx="446" cy="339"/>
            </a:xfrm>
            <a:prstGeom prst="rect">
              <a:avLst/>
            </a:prstGeom>
            <a:solidFill>
              <a:schemeClr val="bg1"/>
            </a:solidFill>
            <a:ln w="9525">
              <a:solidFill>
                <a:srgbClr val="C4364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DHS shows up at court</a:t>
              </a:r>
            </a:p>
          </p:txBody>
        </p:sp>
        <p:sp>
          <p:nvSpPr>
            <p:cNvPr id="8206" name="Text Box 282"/>
            <p:cNvSpPr txBox="1">
              <a:spLocks noChangeArrowheads="1"/>
            </p:cNvSpPr>
            <p:nvPr/>
          </p:nvSpPr>
          <p:spPr bwMode="auto">
            <a:xfrm>
              <a:off x="4272" y="1920"/>
              <a:ext cx="790" cy="339"/>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Abuser introduces immigration status to prevent protection order</a:t>
              </a:r>
            </a:p>
          </p:txBody>
        </p:sp>
        <p:sp>
          <p:nvSpPr>
            <p:cNvPr id="8207" name="Text Box 283"/>
            <p:cNvSpPr txBox="1">
              <a:spLocks noChangeArrowheads="1"/>
            </p:cNvSpPr>
            <p:nvPr/>
          </p:nvSpPr>
          <p:spPr bwMode="auto">
            <a:xfrm>
              <a:off x="4224" y="3552"/>
              <a:ext cx="816" cy="252"/>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Must get notice in native language (LEP)</a:t>
              </a:r>
            </a:p>
          </p:txBody>
        </p:sp>
        <p:sp>
          <p:nvSpPr>
            <p:cNvPr id="8208" name="Text Box 284"/>
            <p:cNvSpPr txBox="1">
              <a:spLocks noChangeArrowheads="1"/>
            </p:cNvSpPr>
            <p:nvPr/>
          </p:nvSpPr>
          <p:spPr bwMode="auto">
            <a:xfrm>
              <a:off x="4272" y="2880"/>
              <a:ext cx="901" cy="165"/>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U Visa certification signed</a:t>
              </a:r>
            </a:p>
          </p:txBody>
        </p:sp>
        <p:sp>
          <p:nvSpPr>
            <p:cNvPr id="8209" name="Text Box 285"/>
            <p:cNvSpPr txBox="1">
              <a:spLocks noChangeArrowheads="1"/>
            </p:cNvSpPr>
            <p:nvPr/>
          </p:nvSpPr>
          <p:spPr bwMode="auto">
            <a:xfrm>
              <a:off x="5184" y="3552"/>
              <a:ext cx="432" cy="339"/>
            </a:xfrm>
            <a:prstGeom prst="rect">
              <a:avLst/>
            </a:prstGeom>
            <a:noFill/>
            <a:ln w="9525">
              <a:solidFill>
                <a:srgbClr val="C4364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Narrow" panose="020B0606020202030204" pitchFamily="34" charset="0"/>
                </a:defRPr>
              </a:lvl1pPr>
              <a:lvl2pPr marL="742950" indent="-285750" eaLnBrk="0" hangingPunct="0">
                <a:defRPr>
                  <a:solidFill>
                    <a:schemeClr val="tx1"/>
                  </a:solidFill>
                  <a:latin typeface="Arial Narrow" panose="020B0606020202030204" pitchFamily="34" charset="0"/>
                </a:defRPr>
              </a:lvl2pPr>
              <a:lvl3pPr marL="1143000" indent="-228600" eaLnBrk="0" hangingPunct="0">
                <a:defRPr>
                  <a:solidFill>
                    <a:schemeClr val="tx1"/>
                  </a:solidFill>
                  <a:latin typeface="Arial Narrow" panose="020B0606020202030204" pitchFamily="34" charset="0"/>
                </a:defRPr>
              </a:lvl3pPr>
              <a:lvl4pPr marL="1600200" indent="-228600" eaLnBrk="0" hangingPunct="0">
                <a:defRPr>
                  <a:solidFill>
                    <a:schemeClr val="tx1"/>
                  </a:solidFill>
                  <a:latin typeface="Arial Narrow" panose="020B0606020202030204" pitchFamily="34" charset="0"/>
                </a:defRPr>
              </a:lvl4pPr>
              <a:lvl5pPr marL="2057400" indent="-228600" eaLnBrk="0" hangingPunct="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spcBef>
                  <a:spcPct val="50000"/>
                </a:spcBef>
              </a:pPr>
              <a:r>
                <a:rPr lang="en-US" altLang="en-US" sz="675">
                  <a:solidFill>
                    <a:srgbClr val="C43640"/>
                  </a:solidFill>
                  <a:ea typeface="ＭＳ Ｐゴシック" panose="020B0600070205080204" pitchFamily="34" charset="-128"/>
                </a:rPr>
                <a:t>Temporary/Permanent</a:t>
              </a:r>
            </a:p>
          </p:txBody>
        </p:sp>
        <p:sp>
          <p:nvSpPr>
            <p:cNvPr id="8210" name="Line 286"/>
            <p:cNvSpPr>
              <a:spLocks noChangeShapeType="1"/>
            </p:cNvSpPr>
            <p:nvPr/>
          </p:nvSpPr>
          <p:spPr bwMode="auto">
            <a:xfrm>
              <a:off x="3936" y="2400"/>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1" name="Line 287"/>
            <p:cNvSpPr>
              <a:spLocks noChangeShapeType="1"/>
            </p:cNvSpPr>
            <p:nvPr/>
          </p:nvSpPr>
          <p:spPr bwMode="auto">
            <a:xfrm>
              <a:off x="4128" y="1680"/>
              <a:ext cx="0" cy="1296"/>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2" name="Line 288"/>
            <p:cNvSpPr>
              <a:spLocks noChangeShapeType="1"/>
            </p:cNvSpPr>
            <p:nvPr/>
          </p:nvSpPr>
          <p:spPr bwMode="auto">
            <a:xfrm>
              <a:off x="4128" y="1680"/>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3" name="Line 289"/>
            <p:cNvSpPr>
              <a:spLocks noChangeShapeType="1"/>
            </p:cNvSpPr>
            <p:nvPr/>
          </p:nvSpPr>
          <p:spPr bwMode="auto">
            <a:xfrm>
              <a:off x="4128" y="2064"/>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4" name="Line 290"/>
            <p:cNvSpPr>
              <a:spLocks noChangeShapeType="1"/>
            </p:cNvSpPr>
            <p:nvPr/>
          </p:nvSpPr>
          <p:spPr bwMode="auto">
            <a:xfrm>
              <a:off x="4128" y="2400"/>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5" name="Line 291"/>
            <p:cNvSpPr>
              <a:spLocks noChangeShapeType="1"/>
            </p:cNvSpPr>
            <p:nvPr/>
          </p:nvSpPr>
          <p:spPr bwMode="auto">
            <a:xfrm>
              <a:off x="4128" y="2688"/>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6" name="Line 292"/>
            <p:cNvSpPr>
              <a:spLocks noChangeShapeType="1"/>
            </p:cNvSpPr>
            <p:nvPr/>
          </p:nvSpPr>
          <p:spPr bwMode="auto">
            <a:xfrm>
              <a:off x="4128" y="2976"/>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7" name="Line 293"/>
            <p:cNvSpPr>
              <a:spLocks noChangeShapeType="1"/>
            </p:cNvSpPr>
            <p:nvPr/>
          </p:nvSpPr>
          <p:spPr bwMode="auto">
            <a:xfrm>
              <a:off x="3840" y="3216"/>
              <a:ext cx="144"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8" name="Line 294"/>
            <p:cNvSpPr>
              <a:spLocks noChangeShapeType="1"/>
            </p:cNvSpPr>
            <p:nvPr/>
          </p:nvSpPr>
          <p:spPr bwMode="auto">
            <a:xfrm flipV="1">
              <a:off x="3840" y="2640"/>
              <a:ext cx="0" cy="576"/>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19" name="Line 295"/>
            <p:cNvSpPr>
              <a:spLocks noChangeShapeType="1"/>
            </p:cNvSpPr>
            <p:nvPr/>
          </p:nvSpPr>
          <p:spPr bwMode="auto">
            <a:xfrm>
              <a:off x="4800" y="2688"/>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20" name="Line 296"/>
            <p:cNvSpPr>
              <a:spLocks noChangeShapeType="1"/>
            </p:cNvSpPr>
            <p:nvPr/>
          </p:nvSpPr>
          <p:spPr bwMode="auto">
            <a:xfrm>
              <a:off x="4992" y="2688"/>
              <a:ext cx="0" cy="192"/>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21" name="Line 297"/>
            <p:cNvSpPr>
              <a:spLocks noChangeShapeType="1"/>
            </p:cNvSpPr>
            <p:nvPr/>
          </p:nvSpPr>
          <p:spPr bwMode="auto">
            <a:xfrm flipH="1">
              <a:off x="4560" y="3216"/>
              <a:ext cx="144" cy="0"/>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22" name="Line 298"/>
            <p:cNvSpPr>
              <a:spLocks noChangeShapeType="1"/>
            </p:cNvSpPr>
            <p:nvPr/>
          </p:nvSpPr>
          <p:spPr bwMode="auto">
            <a:xfrm>
              <a:off x="5232" y="3216"/>
              <a:ext cx="192" cy="0"/>
            </a:xfrm>
            <a:prstGeom prst="line">
              <a:avLst/>
            </a:prstGeom>
            <a:noFill/>
            <a:ln w="9525">
              <a:solidFill>
                <a:srgbClr val="C4364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23" name="Line 299"/>
            <p:cNvSpPr>
              <a:spLocks noChangeShapeType="1"/>
            </p:cNvSpPr>
            <p:nvPr/>
          </p:nvSpPr>
          <p:spPr bwMode="auto">
            <a:xfrm>
              <a:off x="5424" y="3216"/>
              <a:ext cx="0" cy="288"/>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224" name="Line 300"/>
            <p:cNvSpPr>
              <a:spLocks noChangeShapeType="1"/>
            </p:cNvSpPr>
            <p:nvPr/>
          </p:nvSpPr>
          <p:spPr bwMode="auto">
            <a:xfrm>
              <a:off x="4464" y="3360"/>
              <a:ext cx="0" cy="192"/>
            </a:xfrm>
            <a:prstGeom prst="line">
              <a:avLst/>
            </a:prstGeom>
            <a:noFill/>
            <a:ln w="9525">
              <a:solidFill>
                <a:srgbClr val="C4364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spTree>
    <p:extLst>
      <p:ext uri="{BB962C8B-B14F-4D97-AF65-F5344CB8AC3E}">
        <p14:creationId xmlns:p14="http://schemas.microsoft.com/office/powerpoint/2010/main" val="615911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VI of the Civil Rights Act</a:t>
            </a:r>
          </a:p>
        </p:txBody>
      </p:sp>
      <p:sp>
        <p:nvSpPr>
          <p:cNvPr id="3" name="Content Placeholder 2"/>
          <p:cNvSpPr>
            <a:spLocks noGrp="1"/>
          </p:cNvSpPr>
          <p:nvPr>
            <p:ph idx="1"/>
          </p:nvPr>
        </p:nvSpPr>
        <p:spPr/>
        <p:txBody>
          <a:bodyPr/>
          <a:lstStyle/>
          <a:p>
            <a:r>
              <a:rPr lang="en-US" dirty="0"/>
              <a:t>No person in the United States shall, on the ground of race, color, or </a:t>
            </a:r>
            <a:r>
              <a:rPr lang="en-US" i="1" dirty="0"/>
              <a:t>national origin</a:t>
            </a:r>
            <a:r>
              <a:rPr lang="en-US" dirty="0"/>
              <a:t>, be excluded from participation in, be denied the benefits of, or be subjected to discrimination under any program or activity receiving </a:t>
            </a:r>
            <a:r>
              <a:rPr lang="en-US" i="1" dirty="0"/>
              <a:t>Federal financial assistance</a:t>
            </a:r>
            <a:r>
              <a:rPr lang="en-US" dirty="0"/>
              <a:t>.</a:t>
            </a:r>
          </a:p>
          <a:p>
            <a:r>
              <a:rPr lang="en-US" dirty="0"/>
              <a:t>Civil Rights Act of 1964, Title VI, 42 U.S.C. § 2000d</a:t>
            </a:r>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11</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237587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Meaning</a:t>
            </a:r>
          </a:p>
        </p:txBody>
      </p:sp>
      <p:sp>
        <p:nvSpPr>
          <p:cNvPr id="3" name="Content Placeholder 2"/>
          <p:cNvSpPr>
            <a:spLocks noGrp="1"/>
          </p:cNvSpPr>
          <p:nvPr>
            <p:ph idx="1"/>
          </p:nvPr>
        </p:nvSpPr>
        <p:spPr/>
        <p:txBody>
          <a:bodyPr/>
          <a:lstStyle/>
          <a:p>
            <a:r>
              <a:rPr lang="en-US" dirty="0"/>
              <a:t>If you are receiving federal funds, then all your programs, activities, and benefits must be language accessible. </a:t>
            </a:r>
          </a:p>
          <a:p>
            <a:r>
              <a:rPr lang="en-US" dirty="0"/>
              <a:t>If you are using federal funds to fund grantees, your grantees must provide meaningful language access </a:t>
            </a:r>
            <a:r>
              <a:rPr lang="en-US"/>
              <a:t>to all </a:t>
            </a:r>
            <a:r>
              <a:rPr lang="en-US" dirty="0"/>
              <a:t>their programs, activities, and benefit.</a:t>
            </a:r>
            <a:endParaRPr lang="en-US" dirty="0">
              <a:latin typeface="Univers LT 47 CondensedLt" charset="0"/>
            </a:endParaRPr>
          </a:p>
        </p:txBody>
      </p:sp>
      <p:sp>
        <p:nvSpPr>
          <p:cNvPr id="4" name="Slide Number Placeholder 3"/>
          <p:cNvSpPr>
            <a:spLocks noGrp="1"/>
          </p:cNvSpPr>
          <p:nvPr>
            <p:ph type="sldNum" sz="quarter" idx="12"/>
          </p:nvPr>
        </p:nvSpPr>
        <p:spPr/>
        <p:txBody>
          <a:bodyPr/>
          <a:lstStyle/>
          <a:p>
            <a:fld id="{56D2E3DF-B015-8A4D-AF34-4CE7DD0C4D80}" type="slidenum">
              <a:rPr lang="en-US" smtClean="0"/>
              <a:pPr/>
              <a:t>12</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739302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9" name="Google Shape;399;p5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solidFill>
                  <a:schemeClr val="lt2"/>
                </a:solidFill>
                <a:latin typeface="Arial"/>
                <a:ea typeface="Arial"/>
                <a:cs typeface="Arial"/>
                <a:sym typeface="Arial"/>
              </a:rPr>
              <a:t>13</a:t>
            </a:fld>
            <a:endParaRPr>
              <a:solidFill>
                <a:schemeClr val="lt2"/>
              </a:solidFill>
              <a:latin typeface="Arial"/>
              <a:ea typeface="Arial"/>
              <a:cs typeface="Arial"/>
              <a:sym typeface="Arial"/>
            </a:endParaRPr>
          </a:p>
        </p:txBody>
      </p:sp>
      <p:sp>
        <p:nvSpPr>
          <p:cNvPr id="397" name="Google Shape;397;p50"/>
          <p:cNvSpPr txBox="1">
            <a:spLocks noGrp="1"/>
          </p:cNvSpPr>
          <p:nvPr>
            <p:ph type="title" idx="4294967295"/>
          </p:nvPr>
        </p:nvSpPr>
        <p:spPr>
          <a:xfrm>
            <a:off x="914400" y="425450"/>
            <a:ext cx="82296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6600"/>
              </a:buClr>
              <a:buSzPts val="4000"/>
              <a:buFont typeface="Calibri"/>
              <a:buNone/>
            </a:pPr>
            <a:r>
              <a:rPr lang="en-US" dirty="0"/>
              <a:t>“MEANINGFUL ACCESS”</a:t>
            </a:r>
          </a:p>
        </p:txBody>
      </p:sp>
      <p:sp>
        <p:nvSpPr>
          <p:cNvPr id="398" name="Google Shape;398;p50"/>
          <p:cNvSpPr txBox="1">
            <a:spLocks noGrp="1"/>
          </p:cNvSpPr>
          <p:nvPr>
            <p:ph idx="4294967295"/>
          </p:nvPr>
        </p:nvSpPr>
        <p:spPr>
          <a:xfrm>
            <a:off x="533400" y="1668100"/>
            <a:ext cx="7772400" cy="4206875"/>
          </a:xfrm>
          <a:prstGeom prst="rect">
            <a:avLst/>
          </a:prstGeom>
          <a:noFill/>
          <a:ln>
            <a:noFill/>
          </a:ln>
        </p:spPr>
        <p:txBody>
          <a:bodyPr spcFirstLastPara="1" wrap="square" lIns="91425" tIns="45700" rIns="91425" bIns="45700" anchor="t" anchorCtr="0">
            <a:noAutofit/>
          </a:bodyPr>
          <a:lstStyle/>
          <a:p>
            <a:pPr marL="0" lvl="0" indent="0">
              <a:spcAft>
                <a:spcPts val="0"/>
              </a:spcAft>
              <a:buSzPts val="2040"/>
              <a:buNone/>
            </a:pPr>
            <a:r>
              <a:rPr lang="en-US" dirty="0"/>
              <a:t>Language assistance that results in accurate, timely, and effective communication at no cost to the LEP individual. For LEP individuals, meaningful access denotes access that is not significantly restricted, delayed or inferior as compared to programs or activities provided to English proficient individuals.”</a:t>
            </a:r>
            <a:endParaRPr dirty="0">
              <a:latin typeface="Calibri Light" panose="020F0302020204030204" pitchFamily="34" charset="0"/>
              <a:cs typeface="Calibri Light" panose="020F0302020204030204" pitchFamily="34" charset="0"/>
            </a:endParaRPr>
          </a:p>
          <a:p>
            <a:pPr marL="0" indent="0">
              <a:spcBef>
                <a:spcPts val="480"/>
              </a:spcBef>
              <a:spcAft>
                <a:spcPts val="1600"/>
              </a:spcAft>
              <a:buSzPts val="2040"/>
              <a:buNone/>
            </a:pPr>
            <a:r>
              <a:rPr lang="en-US" i="1" dirty="0">
                <a:latin typeface="Calibri Light" panose="020F0302020204030204" pitchFamily="34" charset="0"/>
                <a:cs typeface="Calibri Light" panose="020F0302020204030204" pitchFamily="34" charset="0"/>
              </a:rPr>
              <a:t>US Department of Justice’s Language </a:t>
            </a:r>
            <a:r>
              <a:rPr lang="en-US" i="1" dirty="0">
                <a:solidFill>
                  <a:srgbClr val="FFFFFF"/>
                </a:solidFill>
              </a:rPr>
              <a:t>Access Plan</a:t>
            </a:r>
            <a:endParaRPr i="1" dirty="0"/>
          </a:p>
        </p:txBody>
      </p:sp>
      <p:cxnSp>
        <p:nvCxnSpPr>
          <p:cNvPr id="400" name="Google Shape;400;p50"/>
          <p:cNvCxnSpPr/>
          <p:nvPr/>
        </p:nvCxnSpPr>
        <p:spPr>
          <a:xfrm>
            <a:off x="533400" y="1524000"/>
            <a:ext cx="8075981" cy="0"/>
          </a:xfrm>
          <a:prstGeom prst="straightConnector1">
            <a:avLst/>
          </a:prstGeom>
          <a:noFill/>
          <a:ln w="15875" cap="flat" cmpd="sng">
            <a:solidFill>
              <a:srgbClr val="FABC76"/>
            </a:solidFill>
            <a:prstDash val="solid"/>
            <a:miter lim="800000"/>
            <a:headEnd type="none" w="sm" len="sm"/>
            <a:tailEnd type="none" w="sm" len="sm"/>
          </a:ln>
        </p:spPr>
      </p:cxnSp>
      <p:pic>
        <p:nvPicPr>
          <p:cNvPr id="2" name="Picture 1" descr="Key that reads Acc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4550" y="5046300"/>
            <a:ext cx="2762250" cy="1657350"/>
          </a:xfrm>
          <a:prstGeom prst="rect">
            <a:avLst/>
          </a:prstGeom>
        </p:spPr>
      </p:pic>
    </p:spTree>
    <p:extLst>
      <p:ext uri="{BB962C8B-B14F-4D97-AF65-F5344CB8AC3E}">
        <p14:creationId xmlns:p14="http://schemas.microsoft.com/office/powerpoint/2010/main" val="889257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9" name="Google Shape;399;p5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solidFill>
                  <a:schemeClr val="lt2"/>
                </a:solidFill>
                <a:latin typeface="Arial"/>
                <a:ea typeface="Arial"/>
                <a:cs typeface="Arial"/>
                <a:sym typeface="Arial"/>
              </a:rPr>
              <a:t>14</a:t>
            </a:fld>
            <a:endParaRPr>
              <a:solidFill>
                <a:schemeClr val="lt2"/>
              </a:solidFill>
              <a:latin typeface="Arial"/>
              <a:ea typeface="Arial"/>
              <a:cs typeface="Arial"/>
              <a:sym typeface="Arial"/>
            </a:endParaRPr>
          </a:p>
        </p:txBody>
      </p:sp>
      <p:sp>
        <p:nvSpPr>
          <p:cNvPr id="397" name="Google Shape;397;p50"/>
          <p:cNvSpPr txBox="1">
            <a:spLocks noGrp="1"/>
          </p:cNvSpPr>
          <p:nvPr>
            <p:ph type="title" idx="4294967295"/>
          </p:nvPr>
        </p:nvSpPr>
        <p:spPr>
          <a:xfrm>
            <a:off x="914400" y="425450"/>
            <a:ext cx="82296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6600"/>
              </a:buClr>
              <a:buSzPts val="4000"/>
              <a:buFont typeface="Calibri"/>
              <a:buNone/>
            </a:pPr>
            <a:r>
              <a:rPr lang="en-US" dirty="0"/>
              <a:t>“Limited English Proficient”</a:t>
            </a:r>
          </a:p>
        </p:txBody>
      </p:sp>
      <p:sp>
        <p:nvSpPr>
          <p:cNvPr id="398" name="Google Shape;398;p50"/>
          <p:cNvSpPr txBox="1">
            <a:spLocks noGrp="1"/>
          </p:cNvSpPr>
          <p:nvPr>
            <p:ph idx="4294967295"/>
          </p:nvPr>
        </p:nvSpPr>
        <p:spPr>
          <a:xfrm>
            <a:off x="533400" y="1668100"/>
            <a:ext cx="7772400" cy="4206875"/>
          </a:xfrm>
          <a:prstGeom prst="rect">
            <a:avLst/>
          </a:prstGeom>
          <a:noFill/>
          <a:ln>
            <a:noFill/>
          </a:ln>
        </p:spPr>
        <p:txBody>
          <a:bodyPr spcFirstLastPara="1" wrap="square" lIns="91425" tIns="45700" rIns="91425" bIns="45700" anchor="t" anchorCtr="0">
            <a:noAutofit/>
          </a:bodyPr>
          <a:lstStyle/>
          <a:p>
            <a:pPr marL="0" lvl="0" indent="0">
              <a:spcAft>
                <a:spcPts val="0"/>
              </a:spcAft>
              <a:buSzPts val="2040"/>
              <a:buNone/>
            </a:pPr>
            <a:r>
              <a:rPr lang="en-US" dirty="0"/>
              <a:t>The ability to communicate effectively  in English for individuals who speak English as a second, third, or fourth language is impacted by the situation, stress, and the subject matter.</a:t>
            </a:r>
          </a:p>
          <a:p>
            <a:pPr marL="0" lvl="0" indent="0">
              <a:spcAft>
                <a:spcPts val="0"/>
              </a:spcAft>
              <a:buSzPts val="2040"/>
              <a:buNone/>
            </a:pPr>
            <a:endParaRPr lang="en-US" dirty="0"/>
          </a:p>
          <a:p>
            <a:pPr marL="0" lvl="0" indent="0">
              <a:spcAft>
                <a:spcPts val="0"/>
              </a:spcAft>
              <a:buSzPts val="2040"/>
              <a:buNone/>
            </a:pPr>
            <a:r>
              <a:rPr lang="en-US" dirty="0"/>
              <a:t>What language do you most effectively communicate in? </a:t>
            </a:r>
          </a:p>
          <a:p>
            <a:pPr marL="0" lvl="0" indent="0">
              <a:spcAft>
                <a:spcPts val="0"/>
              </a:spcAft>
              <a:buSzPts val="2040"/>
              <a:buNone/>
            </a:pPr>
            <a:endParaRPr lang="en-US" dirty="0"/>
          </a:p>
          <a:p>
            <a:pPr marL="0" lvl="0" indent="0">
              <a:spcAft>
                <a:spcPts val="0"/>
              </a:spcAft>
              <a:buSzPts val="2040"/>
              <a:buNone/>
            </a:pPr>
            <a:r>
              <a:rPr lang="en-US" dirty="0"/>
              <a:t>What if you’ve experienced trauma?</a:t>
            </a:r>
          </a:p>
        </p:txBody>
      </p:sp>
      <p:cxnSp>
        <p:nvCxnSpPr>
          <p:cNvPr id="400" name="Google Shape;400;p50"/>
          <p:cNvCxnSpPr/>
          <p:nvPr/>
        </p:nvCxnSpPr>
        <p:spPr>
          <a:xfrm>
            <a:off x="533400" y="1524000"/>
            <a:ext cx="8075981" cy="0"/>
          </a:xfrm>
          <a:prstGeom prst="straightConnector1">
            <a:avLst/>
          </a:prstGeom>
          <a:noFill/>
          <a:ln w="15875" cap="flat" cmpd="sng">
            <a:solidFill>
              <a:srgbClr val="FABC76"/>
            </a:solidFill>
            <a:prstDash val="solid"/>
            <a:miter lim="800000"/>
            <a:headEnd type="none" w="sm" len="sm"/>
            <a:tailEnd type="none" w="sm" len="sm"/>
          </a:ln>
        </p:spPr>
      </p:cxnSp>
    </p:spTree>
    <p:extLst>
      <p:ext uri="{BB962C8B-B14F-4D97-AF65-F5344CB8AC3E}">
        <p14:creationId xmlns:p14="http://schemas.microsoft.com/office/powerpoint/2010/main" val="61998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solidFill>
              </a:rPr>
              <a:t>Definitions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Interpretation - Process of orally rendering communication from one language to another language (Interpreter)</a:t>
            </a:r>
          </a:p>
          <a:p>
            <a:pPr marL="0" indent="0">
              <a:buNone/>
            </a:pPr>
            <a:r>
              <a:rPr lang="en-US" dirty="0"/>
              <a:t>Translation – preparation of a written text from one language into an equivalent form in another language (translator)</a:t>
            </a:r>
          </a:p>
          <a:p>
            <a:pPr marL="0" indent="0">
              <a:buNone/>
            </a:pPr>
            <a:r>
              <a:rPr lang="en-US" dirty="0"/>
              <a:t>Qualified Bilingual Employee: Employee who identify themselves as “bilingual” must demonstrate, through a formal procedure which has been established by the Employer, competency to communicate in the language. </a:t>
            </a:r>
          </a:p>
        </p:txBody>
      </p:sp>
    </p:spTree>
    <p:extLst>
      <p:ext uri="{BB962C8B-B14F-4D97-AF65-F5344CB8AC3E}">
        <p14:creationId xmlns:p14="http://schemas.microsoft.com/office/powerpoint/2010/main" val="4069985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Modes of Interpretation</a:t>
            </a:r>
          </a:p>
        </p:txBody>
      </p:sp>
      <p:sp>
        <p:nvSpPr>
          <p:cNvPr id="3" name="Content Placeholder 2"/>
          <p:cNvSpPr>
            <a:spLocks noGrp="1"/>
          </p:cNvSpPr>
          <p:nvPr>
            <p:ph idx="1"/>
          </p:nvPr>
        </p:nvSpPr>
        <p:spPr>
          <a:xfrm>
            <a:off x="457200" y="1417637"/>
            <a:ext cx="8229600" cy="4602163"/>
          </a:xfrm>
        </p:spPr>
        <p:txBody>
          <a:bodyPr>
            <a:normAutofit fontScale="92500" lnSpcReduction="10000"/>
          </a:bodyPr>
          <a:lstStyle/>
          <a:p>
            <a:r>
              <a:rPr lang="en-US" dirty="0"/>
              <a:t>Simultaneous – The process of orally rendering one language into another language virtually at the same time that the speaker is speaking.</a:t>
            </a:r>
          </a:p>
          <a:p>
            <a:endParaRPr lang="en-US" dirty="0"/>
          </a:p>
          <a:p>
            <a:r>
              <a:rPr lang="en-US" dirty="0"/>
              <a:t>Consecutive – The process of orally rendering one language into another language after the speaker has completed a statement or question.</a:t>
            </a:r>
          </a:p>
          <a:p>
            <a:endParaRPr lang="en-US" dirty="0"/>
          </a:p>
          <a:p>
            <a:r>
              <a:rPr lang="en-US" dirty="0"/>
              <a:t>Sight Translation – The rendering of material written in one language into spoken speech in another language.</a:t>
            </a:r>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16</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476306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9" name="Google Shape;399;p5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solidFill>
                  <a:schemeClr val="lt2"/>
                </a:solidFill>
                <a:latin typeface="Arial"/>
                <a:ea typeface="Arial"/>
                <a:cs typeface="Arial"/>
                <a:sym typeface="Arial"/>
              </a:rPr>
              <a:t>17</a:t>
            </a:fld>
            <a:endParaRPr>
              <a:solidFill>
                <a:schemeClr val="lt2"/>
              </a:solidFill>
              <a:latin typeface="Arial"/>
              <a:ea typeface="Arial"/>
              <a:cs typeface="Arial"/>
              <a:sym typeface="Arial"/>
            </a:endParaRPr>
          </a:p>
        </p:txBody>
      </p:sp>
      <p:sp>
        <p:nvSpPr>
          <p:cNvPr id="397" name="Google Shape;397;p50"/>
          <p:cNvSpPr txBox="1">
            <a:spLocks noGrp="1"/>
          </p:cNvSpPr>
          <p:nvPr>
            <p:ph type="title" idx="4294967295"/>
          </p:nvPr>
        </p:nvSpPr>
        <p:spPr>
          <a:xfrm>
            <a:off x="914400" y="425450"/>
            <a:ext cx="82296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6600"/>
              </a:buClr>
              <a:buSzPts val="4000"/>
              <a:buFont typeface="Calibri"/>
              <a:buNone/>
            </a:pPr>
            <a:r>
              <a:rPr lang="en-US" dirty="0"/>
              <a:t>The Qualified Interpreter</a:t>
            </a:r>
          </a:p>
        </p:txBody>
      </p:sp>
      <p:sp>
        <p:nvSpPr>
          <p:cNvPr id="398" name="Google Shape;398;p50"/>
          <p:cNvSpPr txBox="1">
            <a:spLocks noGrp="1"/>
          </p:cNvSpPr>
          <p:nvPr>
            <p:ph idx="4294967295"/>
          </p:nvPr>
        </p:nvSpPr>
        <p:spPr>
          <a:xfrm>
            <a:off x="533400" y="1668100"/>
            <a:ext cx="7772400" cy="4206875"/>
          </a:xfrm>
          <a:prstGeom prst="rect">
            <a:avLst/>
          </a:prstGeom>
          <a:noFill/>
          <a:ln>
            <a:noFill/>
          </a:ln>
        </p:spPr>
        <p:txBody>
          <a:bodyPr spcFirstLastPara="1" wrap="square" lIns="91425" tIns="45700" rIns="91425" bIns="45700" anchor="t" anchorCtr="0">
            <a:noAutofit/>
          </a:bodyPr>
          <a:lstStyle/>
          <a:p>
            <a:pPr marL="0" indent="0">
              <a:buNone/>
            </a:pPr>
            <a:r>
              <a:rPr lang="en-US" dirty="0"/>
              <a:t>A qualified interpreter, is an interpreter that meets the requirements and standards recommended by the Department of Justice, and established by your department or agency to interpret competently and accurately, and ensure your ability to effectively communicate with individuals with limited-English proficiency.</a:t>
            </a:r>
            <a:endParaRPr lang="en-US" sz="2400" dirty="0"/>
          </a:p>
        </p:txBody>
      </p:sp>
      <p:cxnSp>
        <p:nvCxnSpPr>
          <p:cNvPr id="400" name="Google Shape;400;p50"/>
          <p:cNvCxnSpPr/>
          <p:nvPr/>
        </p:nvCxnSpPr>
        <p:spPr>
          <a:xfrm>
            <a:off x="533400" y="1524000"/>
            <a:ext cx="8075981" cy="0"/>
          </a:xfrm>
          <a:prstGeom prst="straightConnector1">
            <a:avLst/>
          </a:prstGeom>
          <a:noFill/>
          <a:ln w="15875" cap="flat" cmpd="sng">
            <a:solidFill>
              <a:srgbClr val="FABC76"/>
            </a:solidFill>
            <a:prstDash val="solid"/>
            <a:miter lim="800000"/>
            <a:headEnd type="none" w="sm" len="sm"/>
            <a:tailEnd type="none" w="sm" len="sm"/>
          </a:ln>
        </p:spPr>
      </p:cxnSp>
    </p:spTree>
    <p:extLst>
      <p:ext uri="{BB962C8B-B14F-4D97-AF65-F5344CB8AC3E}">
        <p14:creationId xmlns:p14="http://schemas.microsoft.com/office/powerpoint/2010/main" val="259113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Bilingual vs Interpreter</a:t>
            </a:r>
          </a:p>
        </p:txBody>
      </p:sp>
      <p:sp>
        <p:nvSpPr>
          <p:cNvPr id="3" name="Content Placeholder 2"/>
          <p:cNvSpPr>
            <a:spLocks noGrp="1"/>
          </p:cNvSpPr>
          <p:nvPr>
            <p:ph idx="1"/>
          </p:nvPr>
        </p:nvSpPr>
        <p:spPr>
          <a:xfrm>
            <a:off x="457200" y="1417637"/>
            <a:ext cx="8229600" cy="5303838"/>
          </a:xfrm>
        </p:spPr>
        <p:txBody>
          <a:bodyPr>
            <a:normAutofit fontScale="85000" lnSpcReduction="20000"/>
          </a:bodyPr>
          <a:lstStyle/>
          <a:p>
            <a:r>
              <a:rPr lang="en-US" dirty="0"/>
              <a:t>Bilingual staff</a:t>
            </a:r>
          </a:p>
          <a:p>
            <a:pPr marL="457200" indent="-457200">
              <a:buFont typeface="Arial" panose="020B0604020202020204" pitchFamily="34" charset="0"/>
              <a:buChar char="•"/>
            </a:pPr>
            <a:r>
              <a:rPr lang="en-US" dirty="0"/>
              <a:t>Fluent in English and native language</a:t>
            </a:r>
          </a:p>
          <a:p>
            <a:pPr marL="457200" indent="-457200">
              <a:buFont typeface="Arial" panose="020B0604020202020204" pitchFamily="34" charset="0"/>
              <a:buChar char="•"/>
            </a:pPr>
            <a:r>
              <a:rPr lang="en-US" dirty="0"/>
              <a:t>Not a conduit or neutral party</a:t>
            </a:r>
          </a:p>
          <a:p>
            <a:pPr marL="457200" indent="-457200">
              <a:buFont typeface="Arial" panose="020B0604020202020204" pitchFamily="34" charset="0"/>
              <a:buChar char="•"/>
            </a:pPr>
            <a:r>
              <a:rPr lang="en-US" dirty="0"/>
              <a:t>No government standard, but recommends assessment </a:t>
            </a:r>
          </a:p>
          <a:p>
            <a:pPr marL="457200" indent="-457200">
              <a:buFont typeface="Arial" panose="020B0604020202020204" pitchFamily="34" charset="0"/>
              <a:buChar char="•"/>
            </a:pPr>
            <a:r>
              <a:rPr lang="en-US" dirty="0"/>
              <a:t>Qualified</a:t>
            </a:r>
          </a:p>
          <a:p>
            <a:pPr marL="457200" indent="-457200">
              <a:buFont typeface="Arial" panose="020B0604020202020204" pitchFamily="34" charset="0"/>
              <a:buChar char="•"/>
            </a:pPr>
            <a:endParaRPr lang="en-US" dirty="0"/>
          </a:p>
          <a:p>
            <a:r>
              <a:rPr lang="en-US" dirty="0"/>
              <a:t>Interpreters</a:t>
            </a:r>
          </a:p>
          <a:p>
            <a:pPr marL="457200" indent="-457200">
              <a:buFont typeface="Arial" panose="020B0604020202020204" pitchFamily="34" charset="0"/>
              <a:buChar char="•"/>
            </a:pPr>
            <a:r>
              <a:rPr lang="en-US" dirty="0"/>
              <a:t>Spoken language from one language to another</a:t>
            </a:r>
          </a:p>
          <a:p>
            <a:pPr marL="457200" indent="-457200">
              <a:buFont typeface="Arial" panose="020B0604020202020204" pitchFamily="34" charset="0"/>
              <a:buChar char="•"/>
            </a:pPr>
            <a:r>
              <a:rPr lang="en-US" dirty="0"/>
              <a:t>Training</a:t>
            </a:r>
          </a:p>
          <a:p>
            <a:pPr marL="457200" indent="-457200">
              <a:buFont typeface="Arial" panose="020B0604020202020204" pitchFamily="34" charset="0"/>
              <a:buChar char="•"/>
            </a:pPr>
            <a:r>
              <a:rPr lang="en-US" dirty="0"/>
              <a:t>Neutral party</a:t>
            </a:r>
          </a:p>
          <a:p>
            <a:pPr marL="457200" indent="-457200">
              <a:buFont typeface="Arial" panose="020B0604020202020204" pitchFamily="34" charset="0"/>
              <a:buChar char="•"/>
            </a:pPr>
            <a:r>
              <a:rPr lang="en-US" dirty="0"/>
              <a:t>Fluency in English and native language</a:t>
            </a:r>
          </a:p>
          <a:p>
            <a:pPr marL="457200" indent="-457200">
              <a:buFont typeface="Arial" panose="020B0604020202020204" pitchFamily="34" charset="0"/>
              <a:buChar char="•"/>
            </a:pPr>
            <a:r>
              <a:rPr lang="en-US" dirty="0"/>
              <a:t>Conduit to communicate</a:t>
            </a:r>
          </a:p>
          <a:p>
            <a:pPr marL="457200" indent="-457200">
              <a:buFont typeface="Arial" panose="020B0604020202020204" pitchFamily="34" charset="0"/>
              <a:buChar char="•"/>
            </a:pPr>
            <a:r>
              <a:rPr lang="en-US" dirty="0"/>
              <a:t>In-person</a:t>
            </a:r>
          </a:p>
          <a:p>
            <a:pPr marL="457200" indent="-457200">
              <a:buFont typeface="Arial" panose="020B0604020202020204" pitchFamily="34" charset="0"/>
              <a:buChar char="•"/>
            </a:pPr>
            <a:r>
              <a:rPr lang="en-US" dirty="0"/>
              <a:t>Telephonic</a:t>
            </a:r>
          </a:p>
          <a:p>
            <a:endParaRPr lang="en-US" dirty="0"/>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18</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47494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D2E3DF-B015-8A4D-AF34-4CE7DD0C4D80}" type="slidenum">
              <a:rPr lang="en-US" smtClean="0"/>
              <a:pPr/>
              <a:t>19</a:t>
            </a:fld>
            <a:endParaRPr lang="en-US" dirty="0"/>
          </a:p>
        </p:txBody>
      </p:sp>
      <p:sp>
        <p:nvSpPr>
          <p:cNvPr id="2" name="Title 1"/>
          <p:cNvSpPr>
            <a:spLocks noGrp="1"/>
          </p:cNvSpPr>
          <p:nvPr>
            <p:ph type="title" idx="4294967295"/>
          </p:nvPr>
        </p:nvSpPr>
        <p:spPr>
          <a:xfrm>
            <a:off x="0" y="1257301"/>
            <a:ext cx="8229600" cy="554831"/>
          </a:xfrm>
        </p:spPr>
        <p:txBody>
          <a:bodyPr>
            <a:normAutofit fontScale="90000"/>
          </a:bodyPr>
          <a:lstStyle/>
          <a:p>
            <a:r>
              <a:rPr lang="en-US" dirty="0"/>
              <a:t>Interpretation Exercise</a:t>
            </a:r>
          </a:p>
        </p:txBody>
      </p:sp>
      <p:sp>
        <p:nvSpPr>
          <p:cNvPr id="3" name="Content Placeholder 2"/>
          <p:cNvSpPr>
            <a:spLocks noGrp="1"/>
          </p:cNvSpPr>
          <p:nvPr>
            <p:ph idx="4294967295"/>
          </p:nvPr>
        </p:nvSpPr>
        <p:spPr>
          <a:xfrm>
            <a:off x="263525" y="2400301"/>
            <a:ext cx="8229600" cy="2994422"/>
          </a:xfrm>
        </p:spPr>
        <p:txBody>
          <a:bodyPr/>
          <a:lstStyle/>
          <a:p>
            <a:pPr marL="0" indent="0">
              <a:buNone/>
            </a:pPr>
            <a:r>
              <a:rPr lang="en-US" dirty="0"/>
              <a:t>Please listen to the short sentence I read, and then try to repeat everything I’ve just read.</a:t>
            </a:r>
          </a:p>
        </p:txBody>
      </p:sp>
    </p:spTree>
    <p:extLst>
      <p:ext uri="{BB962C8B-B14F-4D97-AF65-F5344CB8AC3E}">
        <p14:creationId xmlns:p14="http://schemas.microsoft.com/office/powerpoint/2010/main" val="2552424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D2E3DF-B015-8A4D-AF34-4CE7DD0C4D80}" type="slidenum">
              <a:rPr lang="en-US" smtClean="0"/>
              <a:pPr/>
              <a:t>20</a:t>
            </a:fld>
            <a:endParaRPr lang="en-US" dirty="0"/>
          </a:p>
        </p:txBody>
      </p:sp>
      <p:sp>
        <p:nvSpPr>
          <p:cNvPr id="2" name="Title 1"/>
          <p:cNvSpPr>
            <a:spLocks noGrp="1"/>
          </p:cNvSpPr>
          <p:nvPr>
            <p:ph type="title" idx="4294967295"/>
          </p:nvPr>
        </p:nvSpPr>
        <p:spPr>
          <a:xfrm>
            <a:off x="0" y="1257301"/>
            <a:ext cx="8229600" cy="554831"/>
          </a:xfrm>
        </p:spPr>
        <p:txBody>
          <a:bodyPr>
            <a:normAutofit fontScale="90000"/>
          </a:bodyPr>
          <a:lstStyle/>
          <a:p>
            <a:r>
              <a:rPr lang="en-US" dirty="0"/>
              <a:t>Trauma and Interpreting</a:t>
            </a:r>
          </a:p>
        </p:txBody>
      </p:sp>
      <p:sp>
        <p:nvSpPr>
          <p:cNvPr id="3" name="Content Placeholder 2"/>
          <p:cNvSpPr>
            <a:spLocks noGrp="1"/>
          </p:cNvSpPr>
          <p:nvPr>
            <p:ph idx="4294967295"/>
          </p:nvPr>
        </p:nvSpPr>
        <p:spPr>
          <a:xfrm>
            <a:off x="405245" y="2406535"/>
            <a:ext cx="8229600" cy="2994422"/>
          </a:xfrm>
        </p:spPr>
        <p:txBody>
          <a:bodyPr>
            <a:normAutofit lnSpcReduction="10000"/>
          </a:bodyPr>
          <a:lstStyle/>
          <a:p>
            <a:pPr>
              <a:lnSpc>
                <a:spcPct val="96000"/>
              </a:lnSpc>
              <a:buFont typeface="+mj-lt"/>
              <a:buAutoNum type="arabicPeriod"/>
              <a:defRPr sz="1900"/>
            </a:pPr>
            <a:r>
              <a:rPr lang="en-US" sz="1800" dirty="0"/>
              <a:t>The linguistic community (including Deaf) is a small community, and interpreters know the lives of many members. </a:t>
            </a:r>
          </a:p>
          <a:p>
            <a:pPr>
              <a:lnSpc>
                <a:spcPct val="96000"/>
              </a:lnSpc>
              <a:buFont typeface="+mj-lt"/>
              <a:buAutoNum type="arabicPeriod"/>
              <a:defRPr sz="1900"/>
            </a:pPr>
            <a:r>
              <a:rPr lang="en-US" sz="1800" dirty="0"/>
              <a:t>Not all interpreters are trained in or thoroughly knowledgeable about DV/SA and trauma informed practices.</a:t>
            </a:r>
          </a:p>
          <a:p>
            <a:pPr>
              <a:lnSpc>
                <a:spcPct val="96000"/>
              </a:lnSpc>
              <a:buFont typeface="+mj-lt"/>
              <a:buAutoNum type="arabicPeriod"/>
              <a:defRPr sz="1900"/>
            </a:pPr>
            <a:r>
              <a:rPr lang="en-US" sz="1800" dirty="0"/>
              <a:t>Some interpreters are themselves victims or perpetrators.  </a:t>
            </a:r>
          </a:p>
          <a:p>
            <a:pPr>
              <a:lnSpc>
                <a:spcPct val="96000"/>
              </a:lnSpc>
              <a:buFont typeface="+mj-lt"/>
              <a:buAutoNum type="arabicPeriod"/>
              <a:defRPr sz="1900"/>
            </a:pPr>
            <a:r>
              <a:rPr lang="en-US" sz="1800" dirty="0"/>
              <a:t>You may need more time </a:t>
            </a:r>
          </a:p>
          <a:p>
            <a:pPr>
              <a:lnSpc>
                <a:spcPct val="96000"/>
              </a:lnSpc>
              <a:buFont typeface="+mj-lt"/>
              <a:buAutoNum type="arabicPeriod"/>
              <a:defRPr sz="1900"/>
            </a:pPr>
            <a:r>
              <a:rPr lang="en-US" sz="1800" dirty="0"/>
              <a:t>Interpreters have privilege of power: having the status of being “Hearing” or can speak English. </a:t>
            </a:r>
          </a:p>
          <a:p>
            <a:pPr>
              <a:lnSpc>
                <a:spcPct val="96000"/>
              </a:lnSpc>
              <a:buFont typeface="+mj-lt"/>
              <a:buAutoNum type="arabicPeriod"/>
              <a:defRPr sz="1900"/>
            </a:pPr>
            <a:r>
              <a:rPr lang="en-US" sz="1800" dirty="0"/>
              <a:t>Victims may specify a gender preference for an interpreter.  You should consider time, resources, and any exigency. </a:t>
            </a:r>
          </a:p>
          <a:p>
            <a:pPr marL="0" indent="0">
              <a:buNone/>
            </a:pPr>
            <a:endParaRPr lang="en-US" dirty="0"/>
          </a:p>
        </p:txBody>
      </p:sp>
    </p:spTree>
    <p:extLst>
      <p:ext uri="{BB962C8B-B14F-4D97-AF65-F5344CB8AC3E}">
        <p14:creationId xmlns:p14="http://schemas.microsoft.com/office/powerpoint/2010/main" val="2667973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D2E3DF-B015-8A4D-AF34-4CE7DD0C4D80}" type="slidenum">
              <a:rPr lang="en-US" smtClean="0"/>
              <a:pPr/>
              <a:t>21</a:t>
            </a:fld>
            <a:endParaRPr lang="en-US" dirty="0"/>
          </a:p>
        </p:txBody>
      </p:sp>
      <p:sp>
        <p:nvSpPr>
          <p:cNvPr id="2" name="Title 1"/>
          <p:cNvSpPr>
            <a:spLocks noGrp="1"/>
          </p:cNvSpPr>
          <p:nvPr>
            <p:ph type="title" idx="4294967295"/>
          </p:nvPr>
        </p:nvSpPr>
        <p:spPr>
          <a:xfrm>
            <a:off x="19396" y="990600"/>
            <a:ext cx="8229600" cy="554831"/>
          </a:xfrm>
        </p:spPr>
        <p:txBody>
          <a:bodyPr>
            <a:normAutofit fontScale="90000"/>
          </a:bodyPr>
          <a:lstStyle/>
          <a:p>
            <a:r>
              <a:rPr lang="en-US" dirty="0"/>
              <a:t>Understanding Interpreter Discomfort</a:t>
            </a:r>
          </a:p>
        </p:txBody>
      </p:sp>
      <p:sp>
        <p:nvSpPr>
          <p:cNvPr id="3" name="Content Placeholder 2"/>
          <p:cNvSpPr>
            <a:spLocks noGrp="1"/>
          </p:cNvSpPr>
          <p:nvPr>
            <p:ph idx="4294967295"/>
          </p:nvPr>
        </p:nvSpPr>
        <p:spPr>
          <a:xfrm>
            <a:off x="405245" y="2406535"/>
            <a:ext cx="8229600" cy="2994422"/>
          </a:xfrm>
        </p:spPr>
        <p:txBody>
          <a:bodyPr>
            <a:normAutofit/>
          </a:bodyPr>
          <a:lstStyle/>
          <a:p>
            <a:r>
              <a:rPr lang="en-US" sz="2400" dirty="0"/>
              <a:t>Interpreter discomfort is a significant barrier to addressing survivors’ experiences and effective communication.</a:t>
            </a:r>
          </a:p>
          <a:p>
            <a:r>
              <a:rPr lang="en-US" sz="2400" dirty="0"/>
              <a:t>Interpreter misconceptions, stereotypes, and biases impacts interpretation.</a:t>
            </a:r>
          </a:p>
          <a:p>
            <a:r>
              <a:rPr lang="en-US" sz="2400" dirty="0"/>
              <a:t>Interpreter bias/discomfort impacts your relationship with your client.</a:t>
            </a:r>
          </a:p>
          <a:p>
            <a:pPr marL="0" indent="0">
              <a:buNone/>
            </a:pPr>
            <a:endParaRPr lang="en-US" dirty="0"/>
          </a:p>
        </p:txBody>
      </p:sp>
    </p:spTree>
    <p:extLst>
      <p:ext uri="{BB962C8B-B14F-4D97-AF65-F5344CB8AC3E}">
        <p14:creationId xmlns:p14="http://schemas.microsoft.com/office/powerpoint/2010/main" val="37002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0000000-1234-1234-1234-123412341234}" type="slidenum">
              <a:rPr lang="en" smtClean="0"/>
              <a:pPr algn="r"/>
              <a:t>22</a:t>
            </a:fld>
            <a:endParaRPr lang="en"/>
          </a:p>
        </p:txBody>
      </p:sp>
      <p:pic>
        <p:nvPicPr>
          <p:cNvPr id="5122" name="Picture 2" descr="https://powerpoint.officeapps.live.com/pods/GetClipboardImage.ashx?Id=a545309e-3208-405d-b0b4-a86593ecd7aa&amp;DC=US1&amp;pkey=bfb01129-37a4-47b6-9409-e333751ea854&amp;wdwaccluster=US1"/>
          <p:cNvPicPr>
            <a:picLocks noChangeAspect="1" noChangeArrowheads="1"/>
          </p:cNvPicPr>
          <p:nvPr/>
        </p:nvPicPr>
        <p:blipFill rotWithShape="1">
          <a:blip r:embed="rId2">
            <a:extLst>
              <a:ext uri="{28A0092B-C50C-407E-A947-70E740481C1C}">
                <a14:useLocalDpi xmlns:a14="http://schemas.microsoft.com/office/drawing/2010/main" val="0"/>
              </a:ext>
            </a:extLst>
          </a:blip>
          <a:srcRect l="1" r="68" b="33658"/>
          <a:stretch/>
        </p:blipFill>
        <p:spPr bwMode="auto">
          <a:xfrm>
            <a:off x="628651" y="1052635"/>
            <a:ext cx="7471507" cy="37201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35287" y="4912926"/>
            <a:ext cx="5294924" cy="369332"/>
          </a:xfrm>
          <a:prstGeom prst="rect">
            <a:avLst/>
          </a:prstGeom>
        </p:spPr>
        <p:txBody>
          <a:bodyPr wrap="square" lIns="91440" tIns="45720" rIns="91440" bIns="45720" anchor="t">
            <a:spAutoFit/>
          </a:bodyPr>
          <a:lstStyle/>
          <a:p>
            <a:r>
              <a:rPr lang="en-US" dirty="0">
                <a:solidFill>
                  <a:srgbClr val="EB8305"/>
                </a:solidFill>
                <a:ea typeface="+mn-lt"/>
                <a:cs typeface="+mn-lt"/>
              </a:rPr>
              <a:t>Handout – Verbs of Violence</a:t>
            </a:r>
          </a:p>
        </p:txBody>
      </p:sp>
    </p:spTree>
    <p:extLst>
      <p:ext uri="{BB962C8B-B14F-4D97-AF65-F5344CB8AC3E}">
        <p14:creationId xmlns:p14="http://schemas.microsoft.com/office/powerpoint/2010/main" val="2489894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0000000-1234-1234-1234-123412341234}" type="slidenum">
              <a:rPr lang="en" smtClean="0"/>
              <a:pPr algn="r"/>
              <a:t>23</a:t>
            </a:fld>
            <a:endParaRPr lang="en"/>
          </a:p>
        </p:txBody>
      </p:sp>
      <p:pic>
        <p:nvPicPr>
          <p:cNvPr id="6" name="Picture 5"/>
          <p:cNvPicPr/>
          <p:nvPr/>
        </p:nvPicPr>
        <p:blipFill rotWithShape="1">
          <a:blip r:embed="rId2"/>
          <a:srcRect l="53365" t="13580" r="20192" b="4422"/>
          <a:stretch/>
        </p:blipFill>
        <p:spPr bwMode="auto">
          <a:xfrm>
            <a:off x="533400" y="304800"/>
            <a:ext cx="7924800" cy="6248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3250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D5E5-E0D2-45BB-8DD6-D305C61D28EC}"/>
              </a:ext>
            </a:extLst>
          </p:cNvPr>
          <p:cNvSpPr>
            <a:spLocks noGrp="1"/>
          </p:cNvSpPr>
          <p:nvPr>
            <p:ph type="title"/>
          </p:nvPr>
        </p:nvSpPr>
        <p:spPr/>
        <p:txBody>
          <a:bodyPr>
            <a:normAutofit/>
          </a:bodyPr>
          <a:lstStyle/>
          <a:p>
            <a:r>
              <a:rPr lang="en-US" sz="3600" dirty="0"/>
              <a:t>Language Access Plan</a:t>
            </a:r>
          </a:p>
        </p:txBody>
      </p:sp>
      <p:sp>
        <p:nvSpPr>
          <p:cNvPr id="3" name="Content Placeholder 2">
            <a:extLst>
              <a:ext uri="{FF2B5EF4-FFF2-40B4-BE49-F238E27FC236}">
                <a16:creationId xmlns:a16="http://schemas.microsoft.com/office/drawing/2014/main" id="{26EA5FAF-FD06-46BC-B2B5-F1F616B9EE23}"/>
              </a:ext>
            </a:extLst>
          </p:cNvPr>
          <p:cNvSpPr>
            <a:spLocks noGrp="1"/>
          </p:cNvSpPr>
          <p:nvPr>
            <p:ph sz="half" idx="1"/>
          </p:nvPr>
        </p:nvSpPr>
        <p:spPr/>
        <p:txBody>
          <a:bodyPr>
            <a:normAutofit lnSpcReduction="10000"/>
          </a:bodyPr>
          <a:lstStyle/>
          <a:p>
            <a:pPr marL="0" indent="0">
              <a:buNone/>
            </a:pPr>
            <a:r>
              <a:rPr lang="en-US" dirty="0"/>
              <a:t>A Language Access Plan is a strategy to assess, identify, and manage a system to ensure that individuals with limited English proficiency (</a:t>
            </a:r>
            <a:r>
              <a:rPr lang="en-US" dirty="0" err="1"/>
              <a:t>LEP</a:t>
            </a:r>
            <a:r>
              <a:rPr lang="en-US" dirty="0"/>
              <a:t>) or Deaf/Hard of hearing individuals are able to fully access services. </a:t>
            </a:r>
          </a:p>
        </p:txBody>
      </p:sp>
      <p:pic>
        <p:nvPicPr>
          <p:cNvPr id="7" name="Content Placeholder 6" descr="Four figures holding letters that spell out plan">
            <a:extLst>
              <a:ext uri="{FF2B5EF4-FFF2-40B4-BE49-F238E27FC236}">
                <a16:creationId xmlns:a16="http://schemas.microsoft.com/office/drawing/2014/main" id="{749DD22C-1445-4BEE-90B7-C21B317AC308}"/>
              </a:ext>
            </a:extLst>
          </p:cNvPr>
          <p:cNvPicPr>
            <a:picLocks noGrp="1" noChangeAspect="1"/>
          </p:cNvPicPr>
          <p:nvPr>
            <p:ph sz="half" idx="2"/>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95850" y="2885726"/>
            <a:ext cx="3352800" cy="2231136"/>
          </a:xfrm>
        </p:spPr>
      </p:pic>
      <p:sp>
        <p:nvSpPr>
          <p:cNvPr id="5" name="Slide Number Placeholder 4">
            <a:extLst>
              <a:ext uri="{FF2B5EF4-FFF2-40B4-BE49-F238E27FC236}">
                <a16:creationId xmlns:a16="http://schemas.microsoft.com/office/drawing/2014/main" id="{E3D3DADC-1D3D-4ECA-9DD7-EA829B6B5F94}"/>
              </a:ext>
            </a:extLst>
          </p:cNvPr>
          <p:cNvSpPr>
            <a:spLocks noGrp="1"/>
          </p:cNvSpPr>
          <p:nvPr>
            <p:ph type="sldNum" sz="quarter" idx="10"/>
          </p:nvPr>
        </p:nvSpPr>
        <p:spPr/>
        <p:txBody>
          <a:bodyPr/>
          <a:lstStyle/>
          <a:p>
            <a:fld id="{24F456E4-9C55-4FA1-BEAB-F08E07AC7376}" type="slidenum">
              <a:rPr lang="en-US" smtClean="0"/>
              <a:pPr/>
              <a:t>24</a:t>
            </a:fld>
            <a:endParaRPr lang="en-US"/>
          </a:p>
        </p:txBody>
      </p:sp>
    </p:spTree>
    <p:extLst>
      <p:ext uri="{BB962C8B-B14F-4D97-AF65-F5344CB8AC3E}">
        <p14:creationId xmlns:p14="http://schemas.microsoft.com/office/powerpoint/2010/main" val="2963683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4AB88-823F-4060-8025-04D3DE512367}"/>
              </a:ext>
            </a:extLst>
          </p:cNvPr>
          <p:cNvSpPr>
            <a:spLocks noGrp="1"/>
          </p:cNvSpPr>
          <p:nvPr>
            <p:ph type="title"/>
          </p:nvPr>
        </p:nvSpPr>
        <p:spPr/>
        <p:txBody>
          <a:bodyPr>
            <a:normAutofit/>
          </a:bodyPr>
          <a:lstStyle/>
          <a:p>
            <a:r>
              <a:rPr lang="en-US" sz="3600" dirty="0"/>
              <a:t>Steps to Language Access Planning </a:t>
            </a:r>
          </a:p>
        </p:txBody>
      </p:sp>
      <p:sp>
        <p:nvSpPr>
          <p:cNvPr id="4" name="Content Placeholder 3">
            <a:extLst>
              <a:ext uri="{FF2B5EF4-FFF2-40B4-BE49-F238E27FC236}">
                <a16:creationId xmlns:a16="http://schemas.microsoft.com/office/drawing/2014/main" id="{BFC9F3E3-BE56-4D96-977A-0755A76886E2}"/>
              </a:ext>
            </a:extLst>
          </p:cNvPr>
          <p:cNvSpPr>
            <a:spLocks noGrp="1"/>
          </p:cNvSpPr>
          <p:nvPr>
            <p:ph type="body" sz="quarter" idx="13"/>
          </p:nvPr>
        </p:nvSpPr>
        <p:spPr>
          <a:xfrm>
            <a:off x="5569139" y="1521251"/>
            <a:ext cx="3248025" cy="4394200"/>
          </a:xfrm>
        </p:spPr>
        <p:txBody>
          <a:bodyPr>
            <a:normAutofit/>
          </a:bodyPr>
          <a:lstStyle/>
          <a:p>
            <a:pPr marL="514350" indent="-514350">
              <a:buClr>
                <a:schemeClr val="bg1"/>
              </a:buClr>
              <a:buFont typeface="+mj-lt"/>
              <a:buAutoNum type="arabicPeriod" startAt="7"/>
            </a:pPr>
            <a:r>
              <a:rPr lang="en-US" dirty="0"/>
              <a:t>Formalize </a:t>
            </a:r>
          </a:p>
          <a:p>
            <a:pPr marL="514350" indent="-514350">
              <a:buClr>
                <a:schemeClr val="bg1"/>
              </a:buClr>
              <a:buFont typeface="+mj-lt"/>
              <a:buAutoNum type="arabicPeriod" startAt="7"/>
            </a:pPr>
            <a:r>
              <a:rPr lang="en-US" dirty="0"/>
              <a:t>Implement</a:t>
            </a:r>
          </a:p>
          <a:p>
            <a:pPr marL="514350" indent="-514350">
              <a:buClr>
                <a:schemeClr val="bg1"/>
              </a:buClr>
              <a:buFont typeface="+mj-lt"/>
              <a:buAutoNum type="arabicPeriod" startAt="7"/>
            </a:pPr>
            <a:r>
              <a:rPr lang="en-US" dirty="0"/>
              <a:t>Training</a:t>
            </a:r>
          </a:p>
          <a:p>
            <a:pPr marL="514350" indent="-514350">
              <a:buClr>
                <a:schemeClr val="bg1"/>
              </a:buClr>
              <a:buFont typeface="+mj-lt"/>
              <a:buAutoNum type="arabicPeriod" startAt="7"/>
            </a:pPr>
            <a:r>
              <a:rPr lang="en-US" dirty="0"/>
              <a:t>Outreach</a:t>
            </a:r>
          </a:p>
          <a:p>
            <a:pPr marL="514350" indent="-514350">
              <a:buClr>
                <a:schemeClr val="bg1"/>
              </a:buClr>
              <a:buFont typeface="+mj-lt"/>
              <a:buAutoNum type="arabicPeriod" startAt="7"/>
            </a:pPr>
            <a:r>
              <a:rPr lang="en-US" dirty="0"/>
              <a:t>Monitor</a:t>
            </a:r>
          </a:p>
        </p:txBody>
      </p:sp>
      <p:sp>
        <p:nvSpPr>
          <p:cNvPr id="3" name="Content Placeholder 2">
            <a:extLst>
              <a:ext uri="{FF2B5EF4-FFF2-40B4-BE49-F238E27FC236}">
                <a16:creationId xmlns:a16="http://schemas.microsoft.com/office/drawing/2014/main" id="{70EA039B-423A-4E15-8B71-3F9066023ED1}"/>
              </a:ext>
            </a:extLst>
          </p:cNvPr>
          <p:cNvSpPr>
            <a:spLocks noGrp="1"/>
          </p:cNvSpPr>
          <p:nvPr>
            <p:ph sz="quarter" idx="14"/>
          </p:nvPr>
        </p:nvSpPr>
        <p:spPr>
          <a:xfrm>
            <a:off x="726032" y="1521251"/>
            <a:ext cx="4282696" cy="4394200"/>
          </a:xfrm>
        </p:spPr>
        <p:txBody>
          <a:bodyPr>
            <a:normAutofit/>
          </a:bodyPr>
          <a:lstStyle/>
          <a:p>
            <a:pPr marL="514350" indent="-514350">
              <a:buClr>
                <a:schemeClr val="bg1"/>
              </a:buClr>
              <a:buFont typeface="+mj-lt"/>
              <a:buAutoNum type="arabicPeriod"/>
            </a:pPr>
            <a:r>
              <a:rPr lang="en-US" dirty="0"/>
              <a:t>Convene</a:t>
            </a:r>
          </a:p>
          <a:p>
            <a:pPr marL="514350" indent="-514350">
              <a:buClr>
                <a:schemeClr val="bg1"/>
              </a:buClr>
              <a:buFont typeface="+mj-lt"/>
              <a:buAutoNum type="arabicPeriod"/>
            </a:pPr>
            <a:r>
              <a:rPr lang="en-US" dirty="0"/>
              <a:t>Assess</a:t>
            </a:r>
          </a:p>
          <a:p>
            <a:pPr marL="514350" indent="-514350">
              <a:buClr>
                <a:schemeClr val="bg1"/>
              </a:buClr>
              <a:buFont typeface="+mj-lt"/>
              <a:buAutoNum type="arabicPeriod"/>
            </a:pPr>
            <a:r>
              <a:rPr lang="en-US" dirty="0"/>
              <a:t>Collaborate</a:t>
            </a:r>
          </a:p>
          <a:p>
            <a:pPr marL="514350" indent="-514350">
              <a:buClr>
                <a:schemeClr val="bg1"/>
              </a:buClr>
              <a:buFont typeface="+mj-lt"/>
              <a:buAutoNum type="arabicPeriod"/>
            </a:pPr>
            <a:r>
              <a:rPr lang="en-US" dirty="0"/>
              <a:t>Objectives, Timeframe</a:t>
            </a:r>
          </a:p>
          <a:p>
            <a:pPr marL="514350" indent="-514350">
              <a:buClr>
                <a:schemeClr val="bg1"/>
              </a:buClr>
              <a:buFont typeface="+mj-lt"/>
              <a:buAutoNum type="arabicPeriod"/>
            </a:pPr>
            <a:r>
              <a:rPr lang="en-US" dirty="0"/>
              <a:t>Who Will Implement</a:t>
            </a:r>
          </a:p>
          <a:p>
            <a:pPr marL="514350" indent="-514350">
              <a:buClr>
                <a:schemeClr val="bg1"/>
              </a:buClr>
              <a:buFont typeface="+mj-lt"/>
              <a:buAutoNum type="arabicPeriod"/>
            </a:pPr>
            <a:r>
              <a:rPr lang="en-US" dirty="0"/>
              <a:t>Funding</a:t>
            </a:r>
          </a:p>
          <a:p>
            <a:endParaRPr lang="en-US" dirty="0"/>
          </a:p>
        </p:txBody>
      </p:sp>
      <p:sp>
        <p:nvSpPr>
          <p:cNvPr id="5" name="Slide Number Placeholder 4">
            <a:extLst>
              <a:ext uri="{FF2B5EF4-FFF2-40B4-BE49-F238E27FC236}">
                <a16:creationId xmlns:a16="http://schemas.microsoft.com/office/drawing/2014/main" id="{86C953E5-47AF-483D-B52B-D3B35E009B30}"/>
              </a:ext>
            </a:extLst>
          </p:cNvPr>
          <p:cNvSpPr>
            <a:spLocks noGrp="1"/>
          </p:cNvSpPr>
          <p:nvPr>
            <p:ph type="sldNum" sz="quarter" idx="15"/>
          </p:nvPr>
        </p:nvSpPr>
        <p:spPr/>
        <p:txBody>
          <a:bodyPr/>
          <a:lstStyle/>
          <a:p>
            <a:fld id="{24F456E4-9C55-4FA1-BEAB-F08E07AC7376}" type="slidenum">
              <a:rPr lang="en-US" smtClean="0"/>
              <a:pPr/>
              <a:t>25</a:t>
            </a:fld>
            <a:endParaRPr lang="en-US"/>
          </a:p>
        </p:txBody>
      </p:sp>
    </p:spTree>
    <p:extLst>
      <p:ext uri="{BB962C8B-B14F-4D97-AF65-F5344CB8AC3E}">
        <p14:creationId xmlns:p14="http://schemas.microsoft.com/office/powerpoint/2010/main" val="3326238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Creating a Language Access Plan</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6051" y="1371600"/>
            <a:ext cx="5436749" cy="4171950"/>
          </a:xfrm>
        </p:spPr>
      </p:pic>
      <p:sp>
        <p:nvSpPr>
          <p:cNvPr id="4" name="Slide Number Placeholder 3"/>
          <p:cNvSpPr>
            <a:spLocks noGrp="1"/>
          </p:cNvSpPr>
          <p:nvPr>
            <p:ph type="sldNum" sz="quarter" idx="12"/>
          </p:nvPr>
        </p:nvSpPr>
        <p:spPr/>
        <p:txBody>
          <a:bodyPr/>
          <a:lstStyle/>
          <a:p>
            <a:fld id="{56D2E3DF-B015-8A4D-AF34-4CE7DD0C4D80}" type="slidenum">
              <a:rPr lang="en-US" smtClean="0"/>
              <a:pPr/>
              <a:t>26</a:t>
            </a:fld>
            <a:endParaRPr lang="en-US" dirty="0"/>
          </a:p>
        </p:txBody>
      </p:sp>
      <p:sp>
        <p:nvSpPr>
          <p:cNvPr id="5" name="Text Placeholder 4"/>
          <p:cNvSpPr>
            <a:spLocks noGrp="1"/>
          </p:cNvSpPr>
          <p:nvPr>
            <p:ph type="body" sz="quarter" idx="14"/>
          </p:nvPr>
        </p:nvSpPr>
        <p:spPr/>
        <p:txBody>
          <a:bodyPr/>
          <a:lstStyle/>
          <a:p>
            <a:endParaRPr lang="en-US"/>
          </a:p>
        </p:txBody>
      </p:sp>
      <p:sp>
        <p:nvSpPr>
          <p:cNvPr id="8" name="TextBox 7"/>
          <p:cNvSpPr txBox="1"/>
          <p:nvPr/>
        </p:nvSpPr>
        <p:spPr>
          <a:xfrm>
            <a:off x="1314450" y="5543551"/>
            <a:ext cx="6115050" cy="507831"/>
          </a:xfrm>
          <a:prstGeom prst="rect">
            <a:avLst/>
          </a:prstGeom>
          <a:noFill/>
        </p:spPr>
        <p:txBody>
          <a:bodyPr wrap="square" rtlCol="0">
            <a:spAutoFit/>
          </a:bodyPr>
          <a:lstStyle/>
          <a:p>
            <a:r>
              <a:rPr lang="en-US" sz="1350" dirty="0"/>
              <a:t>Language Access Assessment and Planning Tool for Federally Conducted and Federally Assisted Programs U.S. Dept. of Justice. May 2011</a:t>
            </a:r>
          </a:p>
        </p:txBody>
      </p:sp>
    </p:spTree>
    <p:extLst>
      <p:ext uri="{BB962C8B-B14F-4D97-AF65-F5344CB8AC3E}">
        <p14:creationId xmlns:p14="http://schemas.microsoft.com/office/powerpoint/2010/main" val="334725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C58DA-CB52-A1C4-B459-C340013C0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50633-863E-7646-A062-E7C5C778778F}"/>
              </a:ext>
            </a:extLst>
          </p:cNvPr>
          <p:cNvSpPr>
            <a:spLocks noGrp="1"/>
          </p:cNvSpPr>
          <p:nvPr>
            <p:ph type="title"/>
          </p:nvPr>
        </p:nvSpPr>
        <p:spPr/>
        <p:txBody>
          <a:bodyPr>
            <a:normAutofit fontScale="90000"/>
          </a:bodyPr>
          <a:lstStyle/>
          <a:p>
            <a:r>
              <a:rPr lang="en-US" dirty="0"/>
              <a:t>Elements of a Language Access Plan</a:t>
            </a:r>
          </a:p>
        </p:txBody>
      </p:sp>
      <p:sp>
        <p:nvSpPr>
          <p:cNvPr id="4" name="Slide Number Placeholder 3">
            <a:extLst>
              <a:ext uri="{FF2B5EF4-FFF2-40B4-BE49-F238E27FC236}">
                <a16:creationId xmlns:a16="http://schemas.microsoft.com/office/drawing/2014/main" id="{B99B203F-DE94-AE56-4E5D-7687A5F7C8AC}"/>
              </a:ext>
            </a:extLst>
          </p:cNvPr>
          <p:cNvSpPr>
            <a:spLocks noGrp="1"/>
          </p:cNvSpPr>
          <p:nvPr>
            <p:ph type="sldNum" sz="quarter" idx="12"/>
          </p:nvPr>
        </p:nvSpPr>
        <p:spPr/>
        <p:txBody>
          <a:bodyPr/>
          <a:lstStyle/>
          <a:p>
            <a:fld id="{56D2E3DF-B015-8A4D-AF34-4CE7DD0C4D80}" type="slidenum">
              <a:rPr lang="en-US" smtClean="0"/>
              <a:pPr/>
              <a:t>27</a:t>
            </a:fld>
            <a:endParaRPr lang="en-US" dirty="0"/>
          </a:p>
        </p:txBody>
      </p:sp>
      <p:sp>
        <p:nvSpPr>
          <p:cNvPr id="8" name="TextBox 7">
            <a:extLst>
              <a:ext uri="{FF2B5EF4-FFF2-40B4-BE49-F238E27FC236}">
                <a16:creationId xmlns:a16="http://schemas.microsoft.com/office/drawing/2014/main" id="{932378AA-D4DE-8090-B615-4C0F9858C06B}"/>
              </a:ext>
            </a:extLst>
          </p:cNvPr>
          <p:cNvSpPr txBox="1"/>
          <p:nvPr/>
        </p:nvSpPr>
        <p:spPr>
          <a:xfrm>
            <a:off x="1628775" y="6301409"/>
            <a:ext cx="6115050" cy="300082"/>
          </a:xfrm>
          <a:prstGeom prst="rect">
            <a:avLst/>
          </a:prstGeom>
          <a:noFill/>
        </p:spPr>
        <p:txBody>
          <a:bodyPr wrap="square" rtlCol="0">
            <a:spAutoFit/>
          </a:bodyPr>
          <a:lstStyle/>
          <a:p>
            <a:r>
              <a:rPr lang="en-US" sz="1350" dirty="0"/>
              <a:t>Department of Justice Language Access Plan Guidelines, 2023.</a:t>
            </a:r>
          </a:p>
        </p:txBody>
      </p:sp>
      <p:sp>
        <p:nvSpPr>
          <p:cNvPr id="5" name="Content Placeholder 4">
            <a:extLst>
              <a:ext uri="{FF2B5EF4-FFF2-40B4-BE49-F238E27FC236}">
                <a16:creationId xmlns:a16="http://schemas.microsoft.com/office/drawing/2014/main" id="{28BFD738-3F78-2613-CB55-7EFF6B5DA9CA}"/>
              </a:ext>
            </a:extLst>
          </p:cNvPr>
          <p:cNvSpPr>
            <a:spLocks noGrp="1"/>
          </p:cNvSpPr>
          <p:nvPr>
            <p:ph idx="1"/>
          </p:nvPr>
        </p:nvSpPr>
        <p:spPr>
          <a:xfrm>
            <a:off x="457200" y="1417637"/>
            <a:ext cx="8458200" cy="4763788"/>
          </a:xfrm>
        </p:spPr>
        <p:txBody>
          <a:bodyPr>
            <a:normAutofit fontScale="92500" lnSpcReduction="10000"/>
          </a:bodyPr>
          <a:lstStyle/>
          <a:p>
            <a:endParaRPr lang="en-US" dirty="0"/>
          </a:p>
          <a:p>
            <a:pPr marL="457200" indent="-457200">
              <a:buFont typeface="Arial" panose="020B0604020202020204" pitchFamily="34" charset="0"/>
              <a:buChar char="•"/>
            </a:pPr>
            <a:r>
              <a:rPr lang="en-US" dirty="0"/>
              <a:t>Identification of Communities with LEP and/or who are D/HOH and their Interaction with DOJ</a:t>
            </a:r>
          </a:p>
          <a:p>
            <a:pPr marL="457200" indent="-457200">
              <a:buFont typeface="Arial" panose="020B0604020202020204" pitchFamily="34" charset="0"/>
              <a:buChar char="•"/>
            </a:pPr>
            <a:r>
              <a:rPr lang="en-US" dirty="0"/>
              <a:t>Identification of Individuals with LEP and/or who are D/HOH and their Primary Language or Method of Communication</a:t>
            </a:r>
          </a:p>
          <a:p>
            <a:pPr marL="457200" indent="-457200">
              <a:buFont typeface="Arial" panose="020B0604020202020204" pitchFamily="34" charset="0"/>
              <a:buChar char="•"/>
            </a:pPr>
            <a:r>
              <a:rPr lang="en-US" dirty="0"/>
              <a:t>Quality Assurance and Control</a:t>
            </a:r>
          </a:p>
          <a:p>
            <a:pPr marL="457200" indent="-457200">
              <a:buFont typeface="Arial" panose="020B0604020202020204" pitchFamily="34" charset="0"/>
              <a:buChar char="•"/>
            </a:pPr>
            <a:r>
              <a:rPr lang="en-US" dirty="0"/>
              <a:t>Outreach and Engagement with Communities with LEP and/or who are D/HOH</a:t>
            </a:r>
          </a:p>
          <a:p>
            <a:pPr marL="457200" indent="-457200">
              <a:buFont typeface="Arial" panose="020B0604020202020204" pitchFamily="34" charset="0"/>
              <a:buChar char="•"/>
            </a:pPr>
            <a:r>
              <a:rPr lang="en-US" dirty="0"/>
              <a:t>Procurement</a:t>
            </a:r>
          </a:p>
          <a:p>
            <a:pPr marL="457200" indent="-457200">
              <a:buFont typeface="Arial" panose="020B0604020202020204" pitchFamily="34" charset="0"/>
              <a:buChar char="•"/>
            </a:pPr>
            <a:r>
              <a:rPr lang="en-US" dirty="0"/>
              <a:t>Allocation of Resources</a:t>
            </a:r>
          </a:p>
          <a:p>
            <a:endParaRPr lang="en-US" dirty="0"/>
          </a:p>
        </p:txBody>
      </p:sp>
    </p:spTree>
    <p:extLst>
      <p:ext uri="{BB962C8B-B14F-4D97-AF65-F5344CB8AC3E}">
        <p14:creationId xmlns:p14="http://schemas.microsoft.com/office/powerpoint/2010/main" val="452437903"/>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of a Language Access Plan</a:t>
            </a:r>
          </a:p>
        </p:txBody>
      </p:sp>
      <p:sp>
        <p:nvSpPr>
          <p:cNvPr id="4" name="Slide Number Placeholder 3"/>
          <p:cNvSpPr>
            <a:spLocks noGrp="1"/>
          </p:cNvSpPr>
          <p:nvPr>
            <p:ph type="sldNum" sz="quarter" idx="12"/>
          </p:nvPr>
        </p:nvSpPr>
        <p:spPr/>
        <p:txBody>
          <a:bodyPr/>
          <a:lstStyle/>
          <a:p>
            <a:fld id="{56D2E3DF-B015-8A4D-AF34-4CE7DD0C4D80}" type="slidenum">
              <a:rPr lang="en-US" smtClean="0"/>
              <a:pPr/>
              <a:t>28</a:t>
            </a:fld>
            <a:endParaRPr lang="en-US" dirty="0"/>
          </a:p>
        </p:txBody>
      </p:sp>
      <p:sp>
        <p:nvSpPr>
          <p:cNvPr id="8" name="TextBox 7"/>
          <p:cNvSpPr txBox="1"/>
          <p:nvPr/>
        </p:nvSpPr>
        <p:spPr>
          <a:xfrm>
            <a:off x="1524828" y="6418080"/>
            <a:ext cx="6115050" cy="300082"/>
          </a:xfrm>
          <a:prstGeom prst="rect">
            <a:avLst/>
          </a:prstGeom>
          <a:noFill/>
        </p:spPr>
        <p:txBody>
          <a:bodyPr wrap="square" rtlCol="0">
            <a:spAutoFit/>
          </a:bodyPr>
          <a:lstStyle/>
          <a:p>
            <a:r>
              <a:rPr lang="en-US" sz="1350" dirty="0"/>
              <a:t>Department of Justice Language Access Plan Guidelines</a:t>
            </a:r>
          </a:p>
        </p:txBody>
      </p:sp>
      <p:sp>
        <p:nvSpPr>
          <p:cNvPr id="5" name="Content Placeholder 4">
            <a:extLst>
              <a:ext uri="{FF2B5EF4-FFF2-40B4-BE49-F238E27FC236}">
                <a16:creationId xmlns:a16="http://schemas.microsoft.com/office/drawing/2014/main" id="{FBD2F4A5-0B13-E7EF-3743-BEBFEA0E7987}"/>
              </a:ext>
            </a:extLst>
          </p:cNvPr>
          <p:cNvSpPr>
            <a:spLocks noGrp="1"/>
          </p:cNvSpPr>
          <p:nvPr>
            <p:ph idx="1"/>
          </p:nvPr>
        </p:nvSpPr>
        <p:spPr>
          <a:xfrm>
            <a:off x="467553" y="1600200"/>
            <a:ext cx="8229600" cy="4814567"/>
          </a:xfrm>
        </p:spPr>
        <p:txBody>
          <a:bodyPr>
            <a:normAutofit/>
          </a:bodyPr>
          <a:lstStyle/>
          <a:p>
            <a:pPr marL="457200" indent="-457200">
              <a:buFont typeface="Arial" panose="020B0604020202020204" pitchFamily="34" charset="0"/>
              <a:buChar char="•"/>
            </a:pPr>
            <a:r>
              <a:rPr lang="en-US" dirty="0"/>
              <a:t>Notification of the Availability of Language Assistance Services</a:t>
            </a:r>
          </a:p>
          <a:p>
            <a:pPr marL="457200" indent="-457200">
              <a:buFont typeface="Arial" panose="020B0604020202020204" pitchFamily="34" charset="0"/>
              <a:buChar char="•"/>
            </a:pPr>
            <a:r>
              <a:rPr lang="en-US" dirty="0"/>
              <a:t>Provision of Language Assistance Services</a:t>
            </a:r>
          </a:p>
          <a:p>
            <a:pPr marL="457200" indent="-457200">
              <a:buFont typeface="Arial" panose="020B0604020202020204" pitchFamily="34" charset="0"/>
              <a:buChar char="•"/>
            </a:pPr>
            <a:r>
              <a:rPr lang="en-US" dirty="0"/>
              <a:t>Multilingual and Accessible Digital Content</a:t>
            </a:r>
          </a:p>
          <a:p>
            <a:pPr marL="457200" indent="-457200">
              <a:buFont typeface="Arial" panose="020B0604020202020204" pitchFamily="34" charset="0"/>
              <a:buChar char="•"/>
            </a:pPr>
            <a:r>
              <a:rPr lang="en-US" dirty="0"/>
              <a:t>Staff Training</a:t>
            </a:r>
          </a:p>
          <a:p>
            <a:pPr marL="457200" indent="-457200">
              <a:buFont typeface="Arial" panose="020B0604020202020204" pitchFamily="34" charset="0"/>
              <a:buChar char="•"/>
            </a:pPr>
            <a:r>
              <a:rPr lang="en-US" dirty="0"/>
              <a:t>Hiring Practices and Access to Multilingual Staff</a:t>
            </a:r>
          </a:p>
          <a:p>
            <a:pPr marL="457200" indent="-457200">
              <a:buFont typeface="Arial" panose="020B0604020202020204" pitchFamily="34" charset="0"/>
              <a:buChar char="•"/>
            </a:pPr>
            <a:r>
              <a:rPr lang="en-US" dirty="0"/>
              <a:t>Departmental and Interagency Cooperation</a:t>
            </a:r>
          </a:p>
          <a:p>
            <a:pPr marL="457200" indent="-457200">
              <a:buFont typeface="Arial" panose="020B0604020202020204" pitchFamily="34" charset="0"/>
              <a:buChar char="•"/>
            </a:pPr>
            <a:r>
              <a:rPr lang="en-US" dirty="0"/>
              <a:t>Performance Measurement and Evaluation</a:t>
            </a:r>
          </a:p>
          <a:p>
            <a:endParaRPr lang="en-US" dirty="0"/>
          </a:p>
        </p:txBody>
      </p:sp>
    </p:spTree>
    <p:extLst>
      <p:ext uri="{BB962C8B-B14F-4D97-AF65-F5344CB8AC3E}">
        <p14:creationId xmlns:p14="http://schemas.microsoft.com/office/powerpoint/2010/main" val="110267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Translation</a:t>
            </a:r>
          </a:p>
        </p:txBody>
      </p:sp>
      <p:sp>
        <p:nvSpPr>
          <p:cNvPr id="3" name="Content Placeholder 2"/>
          <p:cNvSpPr>
            <a:spLocks noGrp="1"/>
          </p:cNvSpPr>
          <p:nvPr>
            <p:ph idx="1"/>
          </p:nvPr>
        </p:nvSpPr>
        <p:spPr/>
        <p:txBody>
          <a:bodyPr/>
          <a:lstStyle/>
          <a:p>
            <a:r>
              <a:rPr lang="en-US" dirty="0"/>
              <a:t>Programs should provide  translation of vital written materials into the language  of each frequently-encountered LEP group eligible to be served  and/or likely to be affected by the recipient’s program.</a:t>
            </a:r>
          </a:p>
        </p:txBody>
      </p:sp>
      <p:sp>
        <p:nvSpPr>
          <p:cNvPr id="4" name="Slide Number Placeholder 3"/>
          <p:cNvSpPr>
            <a:spLocks noGrp="1"/>
          </p:cNvSpPr>
          <p:nvPr>
            <p:ph type="sldNum" sz="quarter" idx="12"/>
          </p:nvPr>
        </p:nvSpPr>
        <p:spPr/>
        <p:txBody>
          <a:bodyPr/>
          <a:lstStyle/>
          <a:p>
            <a:fld id="{56D2E3DF-B015-8A4D-AF34-4CE7DD0C4D80}" type="slidenum">
              <a:rPr lang="en-US" smtClean="0"/>
              <a:pPr/>
              <a:t>29</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448100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Vital Documents</a:t>
            </a:r>
          </a:p>
        </p:txBody>
      </p:sp>
      <p:sp>
        <p:nvSpPr>
          <p:cNvPr id="3" name="Content Placeholder 2"/>
          <p:cNvSpPr>
            <a:spLocks noGrp="1"/>
          </p:cNvSpPr>
          <p:nvPr>
            <p:ph idx="1"/>
          </p:nvPr>
        </p:nvSpPr>
        <p:spPr/>
        <p:txBody>
          <a:bodyPr/>
          <a:lstStyle/>
          <a:p>
            <a:r>
              <a:rPr lang="en-US" dirty="0"/>
              <a:t>Documents related to the services provided: including but not limited to: notice of rights; intake and application forms; consent and complaint forms; notices of denials, losses, or decreases of benefits.</a:t>
            </a:r>
          </a:p>
        </p:txBody>
      </p:sp>
      <p:sp>
        <p:nvSpPr>
          <p:cNvPr id="4" name="Slide Number Placeholder 3"/>
          <p:cNvSpPr>
            <a:spLocks noGrp="1"/>
          </p:cNvSpPr>
          <p:nvPr>
            <p:ph type="sldNum" sz="quarter" idx="12"/>
          </p:nvPr>
        </p:nvSpPr>
        <p:spPr/>
        <p:txBody>
          <a:bodyPr/>
          <a:lstStyle/>
          <a:p>
            <a:fld id="{56D2E3DF-B015-8A4D-AF34-4CE7DD0C4D80}" type="slidenum">
              <a:rPr lang="en-US" smtClean="0"/>
              <a:pPr/>
              <a:t>30</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70793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a:t>
            </a:r>
          </a:p>
        </p:txBody>
      </p:sp>
      <p:sp>
        <p:nvSpPr>
          <p:cNvPr id="3" name="Content Placeholder 2"/>
          <p:cNvSpPr>
            <a:spLocks noGrp="1"/>
          </p:cNvSpPr>
          <p:nvPr>
            <p:ph idx="1"/>
          </p:nvPr>
        </p:nvSpPr>
        <p:spPr/>
        <p:txBody>
          <a:bodyPr>
            <a:normAutofit/>
          </a:bodyPr>
          <a:lstStyle/>
          <a:p>
            <a:r>
              <a:rPr lang="en-US" dirty="0"/>
              <a:t>Video Remote Interpreting  (VRI)</a:t>
            </a:r>
          </a:p>
          <a:p>
            <a:r>
              <a:rPr lang="en-US" dirty="0"/>
              <a:t>Video Relay Service (VRS)</a:t>
            </a:r>
          </a:p>
          <a:p>
            <a:r>
              <a:rPr lang="en-US" dirty="0"/>
              <a:t>Telephone Interpretation</a:t>
            </a:r>
          </a:p>
          <a:p>
            <a:r>
              <a:rPr lang="en-US" dirty="0"/>
              <a:t>Communication Access </a:t>
            </a:r>
            <a:r>
              <a:rPr lang="en-US" dirty="0" err="1"/>
              <a:t>Realtime</a:t>
            </a:r>
            <a:r>
              <a:rPr lang="en-US" dirty="0"/>
              <a:t>  Translation (CART) or Speech to Text Captioning</a:t>
            </a:r>
          </a:p>
          <a:p>
            <a:r>
              <a:rPr lang="en-US" dirty="0"/>
              <a:t>Instant or Text Messaging</a:t>
            </a:r>
          </a:p>
          <a:p>
            <a:r>
              <a:rPr lang="en-US" dirty="0"/>
              <a:t>Real time machine translation</a:t>
            </a:r>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31</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173984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Confirming our </a:t>
            </a:r>
            <a:r>
              <a:rPr lang="en-US"/>
              <a:t>“meeting”</a:t>
            </a:r>
            <a:endParaRPr lang="en-US" dirty="0"/>
          </a:p>
        </p:txBody>
      </p:sp>
      <p:sp>
        <p:nvSpPr>
          <p:cNvPr id="3" name="Content Placeholder 2"/>
          <p:cNvSpPr>
            <a:spLocks noGrp="1"/>
          </p:cNvSpPr>
          <p:nvPr>
            <p:ph idx="1"/>
          </p:nvPr>
        </p:nvSpPr>
        <p:spPr/>
        <p:txBody>
          <a:bodyPr/>
          <a:lstStyle/>
          <a:p>
            <a:r>
              <a:rPr lang="en-US" dirty="0"/>
              <a:t>A word about Google Translate and other forms of mechanized translation.</a:t>
            </a:r>
            <a:endParaRPr lang="en-US" sz="1400" dirty="0"/>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32</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861218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0" y="1066800"/>
            <a:ext cx="8762898" cy="4495800"/>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33</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02169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138605" y="1143000"/>
            <a:ext cx="8925673" cy="4572000"/>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34</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41330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34599" y="1371600"/>
            <a:ext cx="8972520" cy="4038600"/>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35</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422845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95333" y="685800"/>
            <a:ext cx="9502986" cy="5791200"/>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36</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715782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1447799" y="609600"/>
            <a:ext cx="6473729" cy="6019800"/>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37</a:t>
            </a:fld>
            <a:endParaRPr lang="en-US" dirty="0"/>
          </a:p>
        </p:txBody>
      </p:sp>
      <p:sp>
        <p:nvSpPr>
          <p:cNvPr id="5" name="Text Placeholder 4"/>
          <p:cNvSpPr>
            <a:spLocks noGrp="1"/>
          </p:cNvSpPr>
          <p:nvPr>
            <p:ph type="body" sz="quarter" idx="14"/>
          </p:nvPr>
        </p:nvSpPr>
        <p:spPr/>
        <p:txBody>
          <a:bodyPr/>
          <a:lstStyle/>
          <a:p>
            <a:r>
              <a:rPr lang="en-US" dirty="0"/>
              <a:t>www.hotpeachpages.net</a:t>
            </a:r>
          </a:p>
        </p:txBody>
      </p:sp>
    </p:spTree>
    <p:extLst>
      <p:ext uri="{BB962C8B-B14F-4D97-AF65-F5344CB8AC3E}">
        <p14:creationId xmlns:p14="http://schemas.microsoft.com/office/powerpoint/2010/main" val="2951142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1524000" y="625778"/>
            <a:ext cx="5486400" cy="5970495"/>
          </a:xfrm>
          <a:prstGeom prst="rect">
            <a:avLst/>
          </a:prstGeom>
        </p:spPr>
      </p:pic>
      <p:sp>
        <p:nvSpPr>
          <p:cNvPr id="4" name="Slide Number Placeholder 3"/>
          <p:cNvSpPr>
            <a:spLocks noGrp="1"/>
          </p:cNvSpPr>
          <p:nvPr>
            <p:ph type="sldNum" sz="quarter" idx="12"/>
          </p:nvPr>
        </p:nvSpPr>
        <p:spPr/>
        <p:txBody>
          <a:bodyPr/>
          <a:lstStyle/>
          <a:p>
            <a:fld id="{56D2E3DF-B015-8A4D-AF34-4CE7DD0C4D80}" type="slidenum">
              <a:rPr lang="en-US" smtClean="0"/>
              <a:pPr/>
              <a:t>38</a:t>
            </a:fld>
            <a:endParaRPr lang="en-US" dirty="0"/>
          </a:p>
        </p:txBody>
      </p:sp>
      <p:sp>
        <p:nvSpPr>
          <p:cNvPr id="5" name="Text Placeholder 4"/>
          <p:cNvSpPr>
            <a:spLocks noGrp="1"/>
          </p:cNvSpPr>
          <p:nvPr>
            <p:ph type="body" sz="quarter" idx="14"/>
          </p:nvPr>
        </p:nvSpPr>
        <p:spPr/>
        <p:txBody>
          <a:bodyPr/>
          <a:lstStyle/>
          <a:p>
            <a:r>
              <a:rPr lang="en-US" dirty="0"/>
              <a:t>www.hotpeachpages.net/</a:t>
            </a:r>
          </a:p>
        </p:txBody>
      </p:sp>
    </p:spTree>
    <p:extLst>
      <p:ext uri="{BB962C8B-B14F-4D97-AF65-F5344CB8AC3E}">
        <p14:creationId xmlns:p14="http://schemas.microsoft.com/office/powerpoint/2010/main" val="1805975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240938" cy="6858000"/>
          </a:xfrm>
        </p:spPr>
      </p:pic>
    </p:spTree>
    <p:extLst>
      <p:ext uri="{BB962C8B-B14F-4D97-AF65-F5344CB8AC3E}">
        <p14:creationId xmlns:p14="http://schemas.microsoft.com/office/powerpoint/2010/main" val="64200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speak cards</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4464" y="1398394"/>
            <a:ext cx="4003372" cy="4832550"/>
          </a:xfrm>
        </p:spPr>
      </p:pic>
      <p:sp>
        <p:nvSpPr>
          <p:cNvPr id="4" name="Slide Number Placeholder 3"/>
          <p:cNvSpPr>
            <a:spLocks noGrp="1"/>
          </p:cNvSpPr>
          <p:nvPr>
            <p:ph type="sldNum" sz="quarter" idx="12"/>
          </p:nvPr>
        </p:nvSpPr>
        <p:spPr/>
        <p:txBody>
          <a:bodyPr/>
          <a:lstStyle/>
          <a:p>
            <a:fld id="{56D2E3DF-B015-8A4D-AF34-4CE7DD0C4D80}" type="slidenum">
              <a:rPr lang="en-US" smtClean="0"/>
              <a:pPr/>
              <a:t>40</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607080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457200" y="1649599"/>
            <a:ext cx="8229600" cy="3992563"/>
          </a:xfrm>
        </p:spPr>
        <p:txBody>
          <a:bodyPr>
            <a:normAutofit lnSpcReduction="10000"/>
          </a:bodyPr>
          <a:lstStyle/>
          <a:p>
            <a:pPr marL="457200" indent="-457200">
              <a:buAutoNum type="arabicPeriod"/>
            </a:pPr>
            <a:r>
              <a:rPr lang="en-US" sz="2400" dirty="0"/>
              <a:t>Interagency Language Roundtable </a:t>
            </a:r>
            <a:r>
              <a:rPr lang="en-US" sz="2400" dirty="0">
                <a:hlinkClick r:id="rId2"/>
              </a:rPr>
              <a:t>www.govtilr.org/</a:t>
            </a:r>
            <a:endParaRPr lang="en-US" sz="2400" dirty="0"/>
          </a:p>
          <a:p>
            <a:pPr marL="457200" indent="-457200">
              <a:buAutoNum type="arabicPeriod"/>
            </a:pPr>
            <a:r>
              <a:rPr lang="en-US" sz="2400" dirty="0"/>
              <a:t>Lep.gov</a:t>
            </a:r>
          </a:p>
          <a:p>
            <a:pPr marL="457200" indent="-457200">
              <a:buAutoNum type="arabicPeriod"/>
            </a:pPr>
            <a:r>
              <a:rPr lang="en-US" sz="2400" dirty="0"/>
              <a:t>Multilingual Advocate Model</a:t>
            </a:r>
          </a:p>
          <a:p>
            <a:pPr marL="400050" lvl="1" indent="0">
              <a:buNone/>
            </a:pPr>
            <a:r>
              <a:rPr lang="en-US" sz="2000" dirty="0">
                <a:hlinkClick r:id="rId3"/>
              </a:rPr>
              <a:t>www.sfaws.org/programs/direct-services/language-access.aspx</a:t>
            </a:r>
            <a:endParaRPr lang="en-US" sz="2000" dirty="0"/>
          </a:p>
          <a:p>
            <a:pPr marL="457200" indent="-457200">
              <a:buFont typeface="+mj-lt"/>
              <a:buAutoNum type="arabicPeriod"/>
            </a:pPr>
            <a:r>
              <a:rPr lang="en-US" sz="2400" dirty="0"/>
              <a:t>Community Legal Interpreter Bank</a:t>
            </a:r>
          </a:p>
          <a:p>
            <a:pPr marL="400050" lvl="1" indent="0">
              <a:buNone/>
            </a:pPr>
            <a:r>
              <a:rPr lang="en-US" sz="2000" dirty="0">
                <a:hlinkClick r:id="rId4"/>
              </a:rPr>
              <a:t>www.ayuda.com/index.cfm/community-legal-interpreter-bank</a:t>
            </a:r>
            <a:endParaRPr lang="en-US" sz="2000" dirty="0"/>
          </a:p>
          <a:p>
            <a:pPr marL="457200" indent="-457200">
              <a:buFont typeface="+mj-lt"/>
              <a:buAutoNum type="arabicPeriod"/>
            </a:pPr>
            <a:r>
              <a:rPr lang="en-US" sz="2400" i="1" dirty="0"/>
              <a:t>“Serving Limited English Proficient (LEP) Battered Women: A National Survey of the Courts’ Capacity to Provide Protection Orders”</a:t>
            </a:r>
          </a:p>
          <a:p>
            <a:pPr marL="400050" lvl="1" indent="0">
              <a:buNone/>
            </a:pPr>
            <a:r>
              <a:rPr lang="en-US" sz="2000"/>
              <a:t>www.ncsconline.org/D_Research/Documents/LEP_NIJFinalReport.pdf</a:t>
            </a:r>
            <a:endParaRPr lang="en-US" sz="2000" dirty="0"/>
          </a:p>
          <a:p>
            <a:pPr marL="400050" lvl="1" indent="0">
              <a:buNone/>
            </a:pPr>
            <a:endParaRPr lang="en-US" sz="2000" dirty="0"/>
          </a:p>
          <a:p>
            <a:endParaRPr lang="en-US" dirty="0"/>
          </a:p>
        </p:txBody>
      </p:sp>
      <p:sp>
        <p:nvSpPr>
          <p:cNvPr id="4" name="Slide Number Placeholder 3"/>
          <p:cNvSpPr>
            <a:spLocks noGrp="1"/>
          </p:cNvSpPr>
          <p:nvPr>
            <p:ph type="sldNum" sz="quarter" idx="12"/>
          </p:nvPr>
        </p:nvSpPr>
        <p:spPr/>
        <p:txBody>
          <a:bodyPr/>
          <a:lstStyle/>
          <a:p>
            <a:fld id="{56D2E3DF-B015-8A4D-AF34-4CE7DD0C4D80}" type="slidenum">
              <a:rPr lang="en-US" smtClean="0"/>
              <a:pPr/>
              <a:t>41</a:t>
            </a:fld>
            <a:endParaRPr lang="en-US" dirty="0"/>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304683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62400" y="228600"/>
            <a:ext cx="4724400" cy="1981200"/>
          </a:xfrm>
        </p:spPr>
        <p:txBody>
          <a:bodyPr>
            <a:normAutofit/>
          </a:bodyPr>
          <a:lstStyle/>
          <a:p>
            <a:r>
              <a:rPr lang="en-US" sz="2800" dirty="0">
                <a:latin typeface="Candara" panose="020E0502030303020204" pitchFamily="34" charset="0"/>
              </a:rPr>
              <a:t>National Resource Center providing Training &amp; Technical Assistance</a:t>
            </a:r>
          </a:p>
        </p:txBody>
      </p:sp>
      <p:sp>
        <p:nvSpPr>
          <p:cNvPr id="6" name="Content Placeholder 5"/>
          <p:cNvSpPr>
            <a:spLocks noGrp="1"/>
          </p:cNvSpPr>
          <p:nvPr>
            <p:ph idx="1"/>
          </p:nvPr>
        </p:nvSpPr>
        <p:spPr>
          <a:xfrm>
            <a:off x="3581400" y="2133600"/>
            <a:ext cx="5562600" cy="4572000"/>
          </a:xfrm>
        </p:spPr>
        <p:txBody>
          <a:bodyPr>
            <a:noAutofit/>
          </a:bodyPr>
          <a:lstStyle/>
          <a:p>
            <a:pPr>
              <a:buFont typeface="Wingdings" panose="05000000000000000000" pitchFamily="2" charset="2"/>
              <a:buChar char="§"/>
            </a:pPr>
            <a:r>
              <a:rPr lang="en-US" sz="2200" dirty="0">
                <a:solidFill>
                  <a:schemeClr val="bg1"/>
                </a:solidFill>
                <a:latin typeface="Constantia" panose="02030602050306030303" pitchFamily="18" charset="0"/>
              </a:rPr>
              <a:t>Abusive International Marriages</a:t>
            </a:r>
          </a:p>
          <a:p>
            <a:pPr>
              <a:buFont typeface="Wingdings" panose="05000000000000000000" pitchFamily="2" charset="2"/>
              <a:buChar char="§"/>
            </a:pPr>
            <a:r>
              <a:rPr lang="en-US" sz="2200" dirty="0">
                <a:solidFill>
                  <a:schemeClr val="bg1"/>
                </a:solidFill>
                <a:latin typeface="Constantia" panose="02030602050306030303" pitchFamily="18" charset="0"/>
              </a:rPr>
              <a:t>Domestic Violence </a:t>
            </a:r>
          </a:p>
          <a:p>
            <a:pPr>
              <a:buFont typeface="Wingdings" panose="05000000000000000000" pitchFamily="2" charset="2"/>
              <a:buChar char="§"/>
            </a:pPr>
            <a:r>
              <a:rPr lang="en-US" sz="2200" dirty="0">
                <a:solidFill>
                  <a:schemeClr val="bg1"/>
                </a:solidFill>
                <a:latin typeface="Constantia" panose="02030602050306030303" pitchFamily="18" charset="0"/>
              </a:rPr>
              <a:t>Engaging Men Transforming Gender Roles</a:t>
            </a:r>
          </a:p>
          <a:p>
            <a:pPr>
              <a:buFont typeface="Wingdings" panose="05000000000000000000" pitchFamily="2" charset="2"/>
              <a:buChar char="§"/>
            </a:pPr>
            <a:r>
              <a:rPr lang="en-US" sz="2200" dirty="0">
                <a:solidFill>
                  <a:schemeClr val="bg1"/>
                </a:solidFill>
                <a:latin typeface="Constantia" panose="02030602050306030303" pitchFamily="18" charset="0"/>
              </a:rPr>
              <a:t>Facts &amp; Stats </a:t>
            </a:r>
          </a:p>
          <a:p>
            <a:pPr>
              <a:buFont typeface="Wingdings" panose="05000000000000000000" pitchFamily="2" charset="2"/>
              <a:buChar char="§"/>
            </a:pPr>
            <a:r>
              <a:rPr lang="en-US" sz="2200" dirty="0">
                <a:solidFill>
                  <a:schemeClr val="bg1"/>
                </a:solidFill>
                <a:latin typeface="Constantia" panose="02030602050306030303" pitchFamily="18" charset="0"/>
              </a:rPr>
              <a:t>Forced Marriage </a:t>
            </a:r>
          </a:p>
          <a:p>
            <a:pPr>
              <a:buFont typeface="Wingdings" panose="05000000000000000000" pitchFamily="2" charset="2"/>
              <a:buChar char="§"/>
            </a:pPr>
            <a:r>
              <a:rPr lang="en-US" sz="2200" dirty="0">
                <a:solidFill>
                  <a:schemeClr val="bg1"/>
                </a:solidFill>
                <a:latin typeface="Constantia" panose="02030602050306030303" pitchFamily="18" charset="0"/>
              </a:rPr>
              <a:t>Homicide and Asian Families</a:t>
            </a:r>
          </a:p>
          <a:p>
            <a:pPr>
              <a:buFont typeface="Wingdings" panose="05000000000000000000" pitchFamily="2" charset="2"/>
              <a:buChar char="§"/>
            </a:pPr>
            <a:r>
              <a:rPr lang="en-US" sz="2200" dirty="0">
                <a:solidFill>
                  <a:schemeClr val="bg1"/>
                </a:solidFill>
                <a:latin typeface="Constantia" panose="02030602050306030303" pitchFamily="18" charset="0"/>
              </a:rPr>
              <a:t>Islamic Immigration Policies affecting Survivors   </a:t>
            </a:r>
          </a:p>
          <a:p>
            <a:pPr>
              <a:buFont typeface="Wingdings" panose="05000000000000000000" pitchFamily="2" charset="2"/>
              <a:buChar char="§"/>
            </a:pPr>
            <a:r>
              <a:rPr lang="en-US" sz="2200" dirty="0">
                <a:solidFill>
                  <a:schemeClr val="bg1"/>
                </a:solidFill>
                <a:latin typeface="Constantia" panose="02030602050306030303" pitchFamily="18" charset="0"/>
              </a:rPr>
              <a:t>Marriage Contracts  </a:t>
            </a:r>
          </a:p>
          <a:p>
            <a:pPr>
              <a:buFont typeface="Wingdings" panose="05000000000000000000" pitchFamily="2" charset="2"/>
              <a:buChar char="§"/>
            </a:pPr>
            <a:r>
              <a:rPr lang="en-US" sz="2200" dirty="0">
                <a:solidFill>
                  <a:schemeClr val="bg1"/>
                </a:solidFill>
                <a:latin typeface="Constantia" panose="02030602050306030303" pitchFamily="18" charset="0"/>
              </a:rPr>
              <a:t>Language Access, Interpretation</a:t>
            </a:r>
          </a:p>
          <a:p>
            <a:pPr>
              <a:buFont typeface="Wingdings" panose="05000000000000000000" pitchFamily="2" charset="2"/>
              <a:buChar char="§"/>
            </a:pPr>
            <a:r>
              <a:rPr lang="en-US" sz="2200" dirty="0">
                <a:solidFill>
                  <a:schemeClr val="bg1"/>
                </a:solidFill>
                <a:latin typeface="Constantia" panose="02030602050306030303" pitchFamily="18" charset="0"/>
              </a:rPr>
              <a:t>Lifetime Spiral of Gender Violence </a:t>
            </a:r>
          </a:p>
          <a:p>
            <a:pPr>
              <a:buFont typeface="Wingdings" panose="05000000000000000000" pitchFamily="2" charset="2"/>
              <a:buChar char="§"/>
            </a:pPr>
            <a:r>
              <a:rPr lang="en-US" sz="2400" dirty="0">
                <a:solidFill>
                  <a:schemeClr val="bg1"/>
                </a:solidFill>
                <a:latin typeface="Constantia" panose="02030602050306030303" pitchFamily="18" charset="0"/>
              </a:rPr>
              <a:t>Sexual Violence</a:t>
            </a:r>
          </a:p>
          <a:p>
            <a:pPr>
              <a:buFont typeface="Wingdings" panose="05000000000000000000" pitchFamily="2" charset="2"/>
              <a:buChar char="§"/>
            </a:pPr>
            <a:r>
              <a:rPr lang="en-US" sz="2400" dirty="0">
                <a:solidFill>
                  <a:schemeClr val="bg1"/>
                </a:solidFill>
                <a:latin typeface="Constantia" panose="02030602050306030303" pitchFamily="18" charset="0"/>
              </a:rPr>
              <a:t>Trafficking</a:t>
            </a:r>
          </a:p>
          <a:p>
            <a:pPr>
              <a:buFont typeface="Wingdings" panose="05000000000000000000" pitchFamily="2" charset="2"/>
              <a:buChar char="§"/>
            </a:pPr>
            <a:r>
              <a:rPr lang="en-US" sz="2400" dirty="0">
                <a:solidFill>
                  <a:schemeClr val="bg1"/>
                </a:solidFill>
                <a:latin typeface="Constantia" panose="02030602050306030303" pitchFamily="18" charset="0"/>
              </a:rPr>
              <a:t>Translated Materials</a:t>
            </a:r>
          </a:p>
        </p:txBody>
      </p:sp>
      <p:sp>
        <p:nvSpPr>
          <p:cNvPr id="2" name="TextBox 1"/>
          <p:cNvSpPr txBox="1"/>
          <p:nvPr/>
        </p:nvSpPr>
        <p:spPr>
          <a:xfrm>
            <a:off x="381000" y="685800"/>
            <a:ext cx="3124200" cy="338554"/>
          </a:xfrm>
          <a:prstGeom prst="rect">
            <a:avLst/>
          </a:prstGeom>
          <a:noFill/>
        </p:spPr>
        <p:txBody>
          <a:bodyPr wrap="square" rtlCol="0">
            <a:spAutoFit/>
          </a:bodyPr>
          <a:lstStyle/>
          <a:p>
            <a:pPr algn="ctr"/>
            <a:r>
              <a:rPr lang="en-US" sz="1600" dirty="0">
                <a:solidFill>
                  <a:prstClr val="white"/>
                </a:solidFill>
                <a:latin typeface="Univers47-CondensedLight" pitchFamily="34" charset="0"/>
              </a:rPr>
              <a:t>Lifetime Spiral of Gender Violence</a:t>
            </a:r>
          </a:p>
        </p:txBody>
      </p:sp>
    </p:spTree>
    <p:extLst>
      <p:ext uri="{BB962C8B-B14F-4D97-AF65-F5344CB8AC3E}">
        <p14:creationId xmlns:p14="http://schemas.microsoft.com/office/powerpoint/2010/main" val="3955690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685800" y="4038600"/>
            <a:ext cx="7772400" cy="1447800"/>
          </a:xfrm>
        </p:spPr>
        <p:txBody>
          <a:bodyPr>
            <a:normAutofit/>
          </a:bodyPr>
          <a:lstStyle/>
          <a:p>
            <a:r>
              <a:rPr lang="en-US" dirty="0"/>
              <a:t>Cannon Han</a:t>
            </a:r>
          </a:p>
          <a:p>
            <a:r>
              <a:rPr lang="en-US" dirty="0"/>
              <a:t>415-568-3314 </a:t>
            </a:r>
            <a:r>
              <a:rPr lang="en-US"/>
              <a:t>| chan@api-gbv.org</a:t>
            </a:r>
            <a:endParaRPr lang="en-US" dirty="0"/>
          </a:p>
        </p:txBody>
      </p:sp>
    </p:spTree>
    <p:extLst>
      <p:ext uri="{BB962C8B-B14F-4D97-AF65-F5344CB8AC3E}">
        <p14:creationId xmlns:p14="http://schemas.microsoft.com/office/powerpoint/2010/main" val="2883459613"/>
      </p:ext>
    </p:extLst>
  </p:cSld>
  <p:clrMapOvr>
    <a:masterClrMapping/>
  </p:clrMapOvr>
</p:sld>
</file>

<file path=ppt/theme/theme1.xml><?xml version="1.0" encoding="utf-8"?>
<a:theme xmlns:a="http://schemas.openxmlformats.org/drawingml/2006/main" name="IDV 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T Spiral 2 - Unordered li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8905</TotalTime>
  <Words>3250</Words>
  <Application>Microsoft Office PowerPoint</Application>
  <PresentationFormat>On-screen Show (4:3)</PresentationFormat>
  <Paragraphs>392</Paragraphs>
  <Slides>43</Slides>
  <Notes>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43</vt:i4>
      </vt:variant>
    </vt:vector>
  </HeadingPairs>
  <TitlesOfParts>
    <vt:vector size="55" baseType="lpstr">
      <vt:lpstr>ＭＳ Ｐゴシック</vt:lpstr>
      <vt:lpstr>Arial</vt:lpstr>
      <vt:lpstr>Calibri</vt:lpstr>
      <vt:lpstr>Calibri Light</vt:lpstr>
      <vt:lpstr>Candara</vt:lpstr>
      <vt:lpstr>Constantia</vt:lpstr>
      <vt:lpstr>Lucida Grande</vt:lpstr>
      <vt:lpstr>Univers LT 47 CondensedLt</vt:lpstr>
      <vt:lpstr>Univers47-CondensedLight</vt:lpstr>
      <vt:lpstr>Wingdings</vt:lpstr>
      <vt:lpstr>IDV 2014</vt:lpstr>
      <vt:lpstr>LT Spiral 2 - Unordered list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Title VI of the Civil Rights Act</vt:lpstr>
      <vt:lpstr>Meaning</vt:lpstr>
      <vt:lpstr>“MEANINGFUL ACCESS”</vt:lpstr>
      <vt:lpstr>“Limited English Proficient”</vt:lpstr>
      <vt:lpstr>Definitions</vt:lpstr>
      <vt:lpstr>Modes of Interpretation</vt:lpstr>
      <vt:lpstr>The Qualified Interpreter</vt:lpstr>
      <vt:lpstr>Bilingual vs Interpreter</vt:lpstr>
      <vt:lpstr>Interpretation Exercise</vt:lpstr>
      <vt:lpstr>Trauma and Interpreting</vt:lpstr>
      <vt:lpstr>Understanding Interpreter Discomfort</vt:lpstr>
      <vt:lpstr>PowerPoint Presentation</vt:lpstr>
      <vt:lpstr>PowerPoint Presentation</vt:lpstr>
      <vt:lpstr>Language Access Plan</vt:lpstr>
      <vt:lpstr>Steps to Language Access Planning </vt:lpstr>
      <vt:lpstr>Creating a Language Access Plan</vt:lpstr>
      <vt:lpstr>Elements of a Language Access Plan</vt:lpstr>
      <vt:lpstr>Elements of a Language Access Plan</vt:lpstr>
      <vt:lpstr>Translation</vt:lpstr>
      <vt:lpstr>Vital Documents</vt:lpstr>
      <vt:lpstr>Technology</vt:lpstr>
      <vt:lpstr>Confirming our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speak cards</vt:lpstr>
      <vt:lpstr>Resources</vt:lpstr>
      <vt:lpstr>National Resource Center providing Training &amp; Technical Assistance</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Wan</dc:creator>
  <cp:lastModifiedBy>Hilton, Amber (OVW) (CTR)</cp:lastModifiedBy>
  <cp:revision>497</cp:revision>
  <cp:lastPrinted>2014-04-06T05:51:04Z</cp:lastPrinted>
  <dcterms:created xsi:type="dcterms:W3CDTF">2011-11-14T20:09:21Z</dcterms:created>
  <dcterms:modified xsi:type="dcterms:W3CDTF">2025-01-02T19:17:39Z</dcterms:modified>
</cp:coreProperties>
</file>